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74" r:id="rId6"/>
    <p:sldId id="269" r:id="rId7"/>
    <p:sldId id="260" r:id="rId8"/>
    <p:sldId id="261" r:id="rId9"/>
    <p:sldId id="262" r:id="rId10"/>
    <p:sldId id="273" r:id="rId11"/>
    <p:sldId id="263" r:id="rId12"/>
    <p:sldId id="264" r:id="rId13"/>
    <p:sldId id="265" r:id="rId14"/>
    <p:sldId id="270" r:id="rId15"/>
    <p:sldId id="266" r:id="rId16"/>
    <p:sldId id="267" r:id="rId17"/>
    <p:sldId id="268" r:id="rId18"/>
    <p:sldId id="271" r:id="rId19"/>
    <p:sldId id="272" r:id="rId20"/>
    <p:sldId id="275" r:id="rId21"/>
    <p:sldId id="276" r:id="rId22"/>
    <p:sldId id="277" r:id="rId23"/>
    <p:sldId id="278" r:id="rId24"/>
    <p:sldId id="280" r:id="rId25"/>
    <p:sldId id="281" r:id="rId26"/>
    <p:sldId id="279" r:id="rId27"/>
    <p:sldId id="282" r:id="rId28"/>
    <p:sldId id="287" r:id="rId29"/>
    <p:sldId id="288" r:id="rId30"/>
    <p:sldId id="289" r:id="rId31"/>
    <p:sldId id="283" r:id="rId32"/>
    <p:sldId id="284" r:id="rId33"/>
    <p:sldId id="285" r:id="rId34"/>
    <p:sldId id="286"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9FC"/>
    <a:srgbClr val="EEEE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04" autoAdjust="0"/>
  </p:normalViewPr>
  <p:slideViewPr>
    <p:cSldViewPr>
      <p:cViewPr varScale="1">
        <p:scale>
          <a:sx n="80" d="100"/>
          <a:sy n="80" d="100"/>
        </p:scale>
        <p:origin x="-1522"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2BC74-E1DD-4C7C-BCA6-E9231E893197}"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3C31C-DCB7-46A7-A6D0-EC2B5E0BB0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Statement of responsibility relating to title proper is a core element (if more than one, only the first recorded is required). Other statements of responsibility are optional.</a:t>
            </a:r>
          </a:p>
          <a:p>
            <a:endParaRPr lang="en-US" dirty="0" smtClean="0"/>
          </a:p>
          <a:p>
            <a:r>
              <a:rPr lang="en-US" dirty="0" smtClean="0"/>
              <a:t>2.4.1.4 Transcribe a statement of responsibility as it appears on the source of information.  </a:t>
            </a:r>
            <a:r>
              <a:rPr lang="en-US" i="1" dirty="0" smtClean="0"/>
              <a:t>Optional Omission: </a:t>
            </a:r>
            <a:r>
              <a:rPr lang="en-US" dirty="0" smtClean="0"/>
              <a:t>Abridge a statement of responsibility only if this can be done without loss of essential information. Do not use a mark of omission (…) to indicate such an omission. Always record the first name appearing in the statement. When omitting names from a statement of responsibility naming more than one person, etc., apply the instructions at 2.4.1.5.</a:t>
            </a:r>
          </a:p>
          <a:p>
            <a:endParaRPr lang="en-US" dirty="0" smtClean="0"/>
          </a:p>
          <a:p>
            <a:r>
              <a:rPr lang="en-US" dirty="0" smtClean="0"/>
              <a:t>2.4.1.5</a:t>
            </a:r>
            <a:r>
              <a:rPr lang="en-US" baseline="0" dirty="0" smtClean="0"/>
              <a:t>  </a:t>
            </a:r>
            <a:r>
              <a:rPr lang="en-US" dirty="0" smtClean="0"/>
              <a:t>Record a statement of responsibility naming more than one person, family, or corporate body as a single statement whether those persons, etc., perform the same function or different functions. </a:t>
            </a:r>
            <a:r>
              <a:rPr lang="en-US" i="1" dirty="0" smtClean="0"/>
              <a:t>Optional Omission: </a:t>
            </a:r>
            <a:r>
              <a:rPr lang="en-US" dirty="0" smtClean="0"/>
              <a:t>If a single statement of responsibility names more than three persons, families, or corporate bodies performing the same function (or with the same degree of responsibility), omit all but the first of each group of such persons, families, or bodies. Indicate the omission by summarizing what has been omitted in a language and script preferred by the agency preparing the description. Indicate that the summary was taken from a source outside the resource itself (see 2.2.4).</a:t>
            </a:r>
          </a:p>
          <a:p>
            <a:endParaRPr lang="en-US" dirty="0" smtClean="0"/>
          </a:p>
          <a:p>
            <a:r>
              <a:rPr lang="en-US" dirty="0" smtClean="0"/>
              <a:t>19.2  If there is more than one creator responsible for the work, only the creator having principal responsibility named first in resources embodying the work or in reference sources is required.  If principal responsibility is not indicated, only the first-named creator is required. </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AACR2</a:t>
            </a:r>
            <a:r>
              <a:rPr lang="en-US" baseline="0" dirty="0" smtClean="0"/>
              <a:t> 1.1D4. </a:t>
            </a:r>
            <a:r>
              <a:rPr lang="en-US" dirty="0" smtClean="0"/>
              <a:t>Give parallel titles appearing outside the chief source of information in a note.</a:t>
            </a:r>
          </a:p>
          <a:p>
            <a:endParaRPr lang="en-US" dirty="0" smtClean="0"/>
          </a:p>
          <a:p>
            <a:r>
              <a:rPr lang="en-US" dirty="0" smtClean="0"/>
              <a:t>RDA 2.3.3.2  Take parallel titles proper from any source within the resource.</a:t>
            </a:r>
          </a:p>
          <a:p>
            <a:r>
              <a:rPr lang="en-US" dirty="0" smtClean="0"/>
              <a:t>RDA 2.3.3.3  If there is more than one parallel title proper, record the titles in the order indicated by the sequence, layout, or typography of the titles on the source or sources of information.</a:t>
            </a:r>
          </a:p>
          <a:p>
            <a:r>
              <a:rPr lang="en-US" dirty="0" smtClean="0"/>
              <a:t>LC-PCC PS for 2.3.3: Core Element for LC/PCC</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103C31C-DCB7-46A7-A6D0-EC2B5E0BB025}"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6.27.1.9  </a:t>
            </a:r>
            <a:r>
              <a:rPr lang="en-US" sz="1200" b="0" i="0" kern="1200" dirty="0" smtClean="0">
                <a:solidFill>
                  <a:schemeClr val="tx1"/>
                </a:solidFill>
                <a:latin typeface="+mn-lt"/>
                <a:ea typeface="+mn-ea"/>
                <a:cs typeface="+mn-cs"/>
              </a:rPr>
              <a:t>Make additions to access points if needed to distinguish the access point for a work:</a:t>
            </a:r>
          </a:p>
          <a:p>
            <a:r>
              <a:rPr lang="en-US" sz="1200" b="0" i="0" kern="1200" dirty="0" smtClean="0">
                <a:solidFill>
                  <a:schemeClr val="tx1"/>
                </a:solidFill>
                <a:latin typeface="+mn-lt"/>
                <a:ea typeface="+mn-ea"/>
                <a:cs typeface="+mn-cs"/>
              </a:rPr>
              <a:t> from one that is the same or similar but represents a different work</a:t>
            </a:r>
          </a:p>
          <a:p>
            <a:r>
              <a:rPr lang="en-US" sz="1200" b="1" i="1" kern="1200" dirty="0" smtClean="0">
                <a:solidFill>
                  <a:schemeClr val="tx1"/>
                </a:solidFill>
                <a:latin typeface="+mn-lt"/>
                <a:ea typeface="+mn-ea"/>
                <a:cs typeface="+mn-cs"/>
              </a:rPr>
              <a:t>  or</a:t>
            </a:r>
          </a:p>
          <a:p>
            <a:r>
              <a:rPr lang="en-US" sz="1200" b="0" i="0" kern="1200" dirty="0" smtClean="0">
                <a:solidFill>
                  <a:schemeClr val="tx1"/>
                </a:solidFill>
                <a:latin typeface="+mn-lt"/>
                <a:ea typeface="+mn-ea"/>
                <a:cs typeface="+mn-cs"/>
              </a:rPr>
              <a:t> from one that represents a person, family, corporate body, or place.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Add one or more of the following elements, as appropriate:</a:t>
            </a:r>
          </a:p>
          <a:p>
            <a:r>
              <a:rPr lang="en-US" sz="1200" b="0" i="0" kern="1200" dirty="0" smtClean="0">
                <a:solidFill>
                  <a:schemeClr val="tx1"/>
                </a:solidFill>
                <a:latin typeface="+mn-lt"/>
                <a:ea typeface="+mn-ea"/>
                <a:cs typeface="+mn-cs"/>
              </a:rPr>
              <a:t>a) the form of work (see </a:t>
            </a:r>
            <a:r>
              <a:rPr lang="en-US" sz="1200" b="0" i="0" u="none" strike="noStrike" kern="1200" dirty="0" smtClean="0">
                <a:solidFill>
                  <a:schemeClr val="tx1"/>
                </a:solidFill>
                <a:latin typeface="+mn-lt"/>
                <a:ea typeface="+mn-ea"/>
                <a:cs typeface="+mn-cs"/>
              </a:rPr>
              <a:t>6.3</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b) the date of the work (see </a:t>
            </a:r>
            <a:r>
              <a:rPr lang="en-US" sz="1200" b="0" i="0" u="none" strike="noStrike" kern="1200" dirty="0" smtClean="0">
                <a:solidFill>
                  <a:schemeClr val="tx1"/>
                </a:solidFill>
                <a:latin typeface="+mn-lt"/>
                <a:ea typeface="+mn-ea"/>
                <a:cs typeface="+mn-cs"/>
              </a:rPr>
              <a:t>6.4</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c) the place of origin of the work (see </a:t>
            </a:r>
            <a:r>
              <a:rPr lang="en-US" sz="1200" b="0" i="0" u="none" strike="noStrike" kern="1200" dirty="0" smtClean="0">
                <a:solidFill>
                  <a:schemeClr val="tx1"/>
                </a:solidFill>
                <a:latin typeface="+mn-lt"/>
                <a:ea typeface="+mn-ea"/>
                <a:cs typeface="+mn-cs"/>
              </a:rPr>
              <a:t>6.5</a:t>
            </a:r>
            <a:r>
              <a:rPr lang="en-US" sz="1200" b="0" i="0" kern="1200" dirty="0" smtClean="0">
                <a:solidFill>
                  <a:schemeClr val="tx1"/>
                </a:solidFill>
                <a:latin typeface="+mn-lt"/>
                <a:ea typeface="+mn-ea"/>
                <a:cs typeface="+mn-cs"/>
              </a:rPr>
              <a:t>)</a:t>
            </a:r>
          </a:p>
          <a:p>
            <a:r>
              <a:rPr lang="en-US" sz="1200" b="1" i="1" kern="1200" dirty="0" smtClean="0">
                <a:solidFill>
                  <a:schemeClr val="tx1"/>
                </a:solidFill>
                <a:latin typeface="+mn-lt"/>
                <a:ea typeface="+mn-ea"/>
                <a:cs typeface="+mn-cs"/>
              </a:rPr>
              <a:t>and/or</a:t>
            </a:r>
          </a:p>
          <a:p>
            <a:r>
              <a:rPr lang="en-US" sz="1200" b="0" i="0" kern="1200" dirty="0" smtClean="0">
                <a:solidFill>
                  <a:schemeClr val="tx1"/>
                </a:solidFill>
                <a:latin typeface="+mn-lt"/>
                <a:ea typeface="+mn-ea"/>
                <a:cs typeface="+mn-cs"/>
              </a:rPr>
              <a:t>d) another distinguishing characteristic of the work (see </a:t>
            </a:r>
            <a:r>
              <a:rPr lang="en-US" sz="1200" b="0" i="0" u="none" strike="noStrike" kern="1200" dirty="0" smtClean="0">
                <a:solidFill>
                  <a:schemeClr val="tx1"/>
                </a:solidFill>
                <a:latin typeface="+mn-lt"/>
                <a:ea typeface="+mn-ea"/>
                <a:cs typeface="+mn-cs"/>
              </a:rPr>
              <a:t>6.6</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6.27.1.2  </a:t>
            </a:r>
            <a:r>
              <a:rPr lang="en-US" sz="1200" b="0" i="0" kern="1200" dirty="0" smtClean="0">
                <a:solidFill>
                  <a:schemeClr val="tx1"/>
                </a:solidFill>
                <a:latin typeface="+mn-lt"/>
                <a:ea typeface="+mn-ea"/>
                <a:cs typeface="+mn-cs"/>
              </a:rPr>
              <a:t>Works Created by One Person, Family, or Corporate Body</a:t>
            </a:r>
          </a:p>
          <a:p>
            <a:r>
              <a:rPr lang="en-US" sz="1200" b="0" i="0" kern="1200" dirty="0" smtClean="0">
                <a:solidFill>
                  <a:schemeClr val="tx1"/>
                </a:solidFill>
                <a:latin typeface="+mn-lt"/>
                <a:ea typeface="+mn-ea"/>
                <a:cs typeface="+mn-cs"/>
              </a:rPr>
              <a:t>6.27.1.3  Collaborative Works</a:t>
            </a:r>
          </a:p>
          <a:p>
            <a:r>
              <a:rPr lang="en-US" sz="1200" b="0" i="0" kern="1200" dirty="0" smtClean="0">
                <a:solidFill>
                  <a:schemeClr val="tx1"/>
                </a:solidFill>
                <a:latin typeface="+mn-lt"/>
                <a:ea typeface="+mn-ea"/>
                <a:cs typeface="+mn-cs"/>
              </a:rPr>
              <a:t>6.27.1.4  Compilations of Works by Different Persons, Families, or Corporate Bodies</a:t>
            </a:r>
          </a:p>
          <a:p>
            <a:r>
              <a:rPr lang="en-US" sz="1200" b="0" i="0" kern="1200" dirty="0" smtClean="0">
                <a:solidFill>
                  <a:schemeClr val="tx1"/>
                </a:solidFill>
                <a:latin typeface="+mn-lt"/>
                <a:ea typeface="+mn-ea"/>
                <a:cs typeface="+mn-cs"/>
              </a:rPr>
              <a:t>6.27.1.5  Adaptations and Revisions</a:t>
            </a:r>
          </a:p>
          <a:p>
            <a:r>
              <a:rPr lang="en-US" sz="1200" b="0" i="0" kern="1200" dirty="0" smtClean="0">
                <a:solidFill>
                  <a:schemeClr val="tx1"/>
                </a:solidFill>
                <a:latin typeface="+mn-lt"/>
                <a:ea typeface="+mn-ea"/>
                <a:cs typeface="+mn-cs"/>
              </a:rPr>
              <a:t>6.27.1.6  Commentary, Annotations, Illustrative Content, Etc., Added to a Previously Existing Work</a:t>
            </a:r>
          </a:p>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the first named creator is core in RDA.</a:t>
            </a:r>
          </a:p>
          <a:p>
            <a:endParaRPr lang="en-US" dirty="0" smtClean="0"/>
          </a:p>
          <a:p>
            <a:r>
              <a:rPr lang="en-US" dirty="0" smtClean="0"/>
              <a:t>The PCC </a:t>
            </a:r>
            <a:r>
              <a:rPr lang="en-US" sz="1200" b="0" kern="1200" dirty="0" smtClean="0">
                <a:solidFill>
                  <a:schemeClr val="tx1"/>
                </a:solidFill>
                <a:latin typeface="+mn-lt"/>
                <a:ea typeface="+mn-ea"/>
                <a:cs typeface="+mn-cs"/>
              </a:rPr>
              <a:t>Guidelines for the Application of Relationship Designators in Bibliographic Records (http://www.loc.gov/aba/pcc/rda/PCC%20RDA%20guidelines/Relat-Desig-Guidelines.docx) state:</a:t>
            </a: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Include a relationship designator for all creators, whether they are coded MARC 1XX or MARC 7XX.  If the MARC  1XX is not a creator, the addition of a relationship designator is optional though strongly encouraged.  Add a relationship designator even if the MARC field definition already implies a relationship.  Relationships should be coded explicitly and not inferred from MARC or other parts of the record.</a:t>
            </a:r>
          </a:p>
          <a:p>
            <a:endParaRPr lang="en-US" b="0"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 Policy for Addition of Relationship Designators: http://www.loc.gov/aba/pcc/rda/PCC%20RDA%20guidelines/Relat-Desig-Guidelines.docx</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LC-PCC PS for 25.1</a:t>
            </a:r>
          </a:p>
          <a:p>
            <a:r>
              <a:rPr lang="en-US" sz="1200" b="0" i="0" kern="1200" dirty="0" smtClean="0">
                <a:solidFill>
                  <a:schemeClr val="tx1"/>
                </a:solidFill>
                <a:latin typeface="+mn-lt"/>
                <a:ea typeface="+mn-ea"/>
                <a:cs typeface="+mn-cs"/>
              </a:rPr>
              <a:t>Related work is a core element for LC for compilations: give a MARC 505 contents note unless the contents are indicated in another part of the description (e.g., in MARC 245 $a because no collective title is present). There is no limit on the number of works in the contents note unless burdensome. For compilations of works, give an analytical authorized access point for the predominant or first work in the compilation when it represents a substantial part of the resource. Disregard contributions such as a preface or introductory chapter. Generally, do not apply this core element to anthologies of poetry, hymnals, conference proceedings, journals, collections of interviews or letters, and similar resources.</a:t>
            </a:r>
          </a:p>
          <a:p>
            <a:r>
              <a:rPr lang="en-US" sz="1200" b="0" i="0" kern="1200" dirty="0" smtClean="0">
                <a:solidFill>
                  <a:schemeClr val="tx1"/>
                </a:solidFill>
                <a:latin typeface="+mn-lt"/>
                <a:ea typeface="+mn-ea"/>
                <a:cs typeface="+mn-cs"/>
              </a:rPr>
              <a:t>Related work is also a core element for serial relationships such as “Continues,” “Continued by,” etc.; generally, give these as reciprocal relationships.</a:t>
            </a:r>
          </a:p>
          <a:p>
            <a:r>
              <a:rPr lang="en-US" sz="1200" b="0" i="0" kern="1200" dirty="0" smtClean="0">
                <a:solidFill>
                  <a:schemeClr val="tx1"/>
                </a:solidFill>
                <a:latin typeface="+mn-lt"/>
                <a:ea typeface="+mn-ea"/>
                <a:cs typeface="+mn-cs"/>
              </a:rPr>
              <a:t>If </a:t>
            </a:r>
            <a:r>
              <a:rPr lang="en-US" sz="1200" b="0" i="0" u="none" strike="noStrike" kern="1200" dirty="0" smtClean="0">
                <a:solidFill>
                  <a:schemeClr val="tx1"/>
                </a:solidFill>
                <a:latin typeface="+mn-lt"/>
                <a:ea typeface="+mn-ea"/>
                <a:cs typeface="+mn-cs"/>
              </a:rPr>
              <a:t>RDA 6.27.1.6</a:t>
            </a:r>
            <a:r>
              <a:rPr lang="en-US" sz="1200" b="0" i="0" kern="1200" dirty="0" smtClean="0">
                <a:solidFill>
                  <a:schemeClr val="tx1"/>
                </a:solidFill>
                <a:latin typeface="+mn-lt"/>
                <a:ea typeface="+mn-ea"/>
                <a:cs typeface="+mn-cs"/>
              </a:rPr>
              <a:t> is being applied to identify the work as a commentary, include in the bibliographic record an authorized access point for the original resource as a related work.</a:t>
            </a:r>
          </a:p>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505 for the contents?</a:t>
            </a:r>
          </a:p>
          <a:p>
            <a:r>
              <a:rPr lang="en-US" dirty="0" smtClean="0"/>
              <a:t>700 author/title access points for the predominant or first-named work in the compilation?</a:t>
            </a:r>
          </a:p>
          <a:p>
            <a:r>
              <a:rPr lang="en-US" dirty="0" smtClean="0"/>
              <a:t>700 author/title</a:t>
            </a:r>
            <a:r>
              <a:rPr lang="en-US" baseline="0" dirty="0" smtClean="0"/>
              <a:t> access points for all of the works?</a:t>
            </a:r>
          </a:p>
          <a:p>
            <a:r>
              <a:rPr lang="en-US" baseline="0" dirty="0" smtClean="0"/>
              <a:t>Both 505 and 700s?</a:t>
            </a:r>
          </a:p>
          <a:p>
            <a:endParaRPr lang="en-US" baseline="0" dirty="0" smtClean="0"/>
          </a:p>
          <a:p>
            <a:r>
              <a:rPr lang="en-US" dirty="0" smtClean="0"/>
              <a:t>LC-PCC PS for 25.1</a:t>
            </a:r>
          </a:p>
          <a:p>
            <a:r>
              <a:rPr lang="en-US" sz="1200" b="0" i="0" kern="1200" dirty="0" smtClean="0">
                <a:solidFill>
                  <a:schemeClr val="tx1"/>
                </a:solidFill>
                <a:latin typeface="+mn-lt"/>
                <a:ea typeface="+mn-ea"/>
                <a:cs typeface="+mn-cs"/>
              </a:rPr>
              <a:t>Related work is a core element for LC for compilations: give a MARC 505 contents note unless the contents are indicated in another part of the description (e.g., in MARC 245 $a because no collective title is present). There is no limit on the number of works in the contents note unless burdensome. For compilations of works, give an analytical authorized access point for the predominant or first work in the compilation when it represents a substantial part of the resource. Disregard contributions such as a preface or introductory chapter. Generally, do not apply this core element to anthologies of poetry, hymnals, conference proceedings, journals, collections of interviews or letters, and similar resources.</a:t>
            </a:r>
          </a:p>
          <a:p>
            <a:r>
              <a:rPr lang="en-US" sz="1200" b="0" i="0" kern="1200" dirty="0" smtClean="0">
                <a:solidFill>
                  <a:schemeClr val="tx1"/>
                </a:solidFill>
                <a:latin typeface="+mn-lt"/>
                <a:ea typeface="+mn-ea"/>
                <a:cs typeface="+mn-cs"/>
              </a:rPr>
              <a:t>Related work is also a core element for serial relationships such as “Continues,” “Continued by,” etc.; generally, give these as reciprocal relationships.</a:t>
            </a:r>
          </a:p>
          <a:p>
            <a:r>
              <a:rPr lang="en-US" sz="1200" b="0" i="0" kern="1200" dirty="0" smtClean="0">
                <a:solidFill>
                  <a:schemeClr val="tx1"/>
                </a:solidFill>
                <a:latin typeface="+mn-lt"/>
                <a:ea typeface="+mn-ea"/>
                <a:cs typeface="+mn-cs"/>
              </a:rPr>
              <a:t>If </a:t>
            </a:r>
            <a:r>
              <a:rPr lang="en-US" sz="1200" b="0" i="0" u="none" strike="noStrike" kern="1200" dirty="0" smtClean="0">
                <a:solidFill>
                  <a:schemeClr val="tx1"/>
                </a:solidFill>
                <a:latin typeface="+mn-lt"/>
                <a:ea typeface="+mn-ea"/>
                <a:cs typeface="+mn-cs"/>
              </a:rPr>
              <a:t>RDA 6.27.1.6</a:t>
            </a:r>
            <a:r>
              <a:rPr lang="en-US" sz="1200" b="0" i="0" kern="1200" dirty="0" smtClean="0">
                <a:solidFill>
                  <a:schemeClr val="tx1"/>
                </a:solidFill>
                <a:latin typeface="+mn-lt"/>
                <a:ea typeface="+mn-ea"/>
                <a:cs typeface="+mn-cs"/>
              </a:rPr>
              <a:t> is being applied to identify the work as a commentary, include in the bibliographic record an authorized access point for the original resource as a related work.</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of the statements of responsibility of these two books would you transcribe?</a:t>
            </a:r>
          </a:p>
          <a:p>
            <a:endParaRPr lang="en-US" dirty="0" smtClean="0"/>
          </a:p>
          <a:p>
            <a:r>
              <a:rPr lang="en-US" dirty="0" smtClean="0"/>
              <a:t>Human Rights: transcribe the authors’ titles</a:t>
            </a:r>
            <a:r>
              <a:rPr lang="en-US" baseline="0" dirty="0" smtClean="0"/>
              <a:t> and affiliations?</a:t>
            </a:r>
          </a:p>
          <a:p>
            <a:endParaRPr lang="en-US" baseline="0" dirty="0" smtClean="0"/>
          </a:p>
          <a:p>
            <a:r>
              <a:rPr lang="en-US" baseline="0" dirty="0" smtClean="0"/>
              <a:t>Environmental Law Handbook: record just the editor?  Transcribe also all of the authors?  Transcribe just the first author followed by “[and fourteen others]”?</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of the statements of responsibility of these two books would you transcribe?</a:t>
            </a:r>
          </a:p>
          <a:p>
            <a:endParaRPr lang="en-US" dirty="0" smtClean="0"/>
          </a:p>
          <a:p>
            <a:r>
              <a:rPr lang="en-US" dirty="0" smtClean="0"/>
              <a:t>Human Rights: transcribe the authors’ titles</a:t>
            </a:r>
            <a:r>
              <a:rPr lang="en-US" baseline="0" dirty="0" smtClean="0"/>
              <a:t> and affiliations?</a:t>
            </a:r>
          </a:p>
          <a:p>
            <a:endParaRPr lang="en-US" baseline="0" dirty="0" smtClean="0"/>
          </a:p>
          <a:p>
            <a:r>
              <a:rPr lang="en-US" baseline="0" dirty="0" smtClean="0"/>
              <a:t>Environmental Law Handbook: record just the editor?  Transcribe also all of the authors?  Transcribe just the first author followed by “[and </a:t>
            </a:r>
            <a:r>
              <a:rPr lang="en-US" baseline="0" smtClean="0"/>
              <a:t>fourteen others]”?</a:t>
            </a:r>
            <a:endParaRPr lang="en-US"/>
          </a:p>
        </p:txBody>
      </p:sp>
      <p:sp>
        <p:nvSpPr>
          <p:cNvPr id="4" name="Slide Number Placeholder 3"/>
          <p:cNvSpPr>
            <a:spLocks noGrp="1"/>
          </p:cNvSpPr>
          <p:nvPr>
            <p:ph type="sldNum" sz="quarter" idx="10"/>
          </p:nvPr>
        </p:nvSpPr>
        <p:spPr/>
        <p:txBody>
          <a:bodyPr/>
          <a:lstStyle/>
          <a:p>
            <a:fld id="{E103C31C-DCB7-46A7-A6D0-EC2B5E0BB02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series statement, words associated with numbering are recorded as found in the resource.  Numerals</a:t>
            </a:r>
            <a:r>
              <a:rPr lang="en-US" baseline="0" dirty="0" smtClean="0"/>
              <a:t> are recorded as found in the resource (1.8.2, first alternative - LC-PCC policy).  However, numbers expressed as words are still recorded as numerals per 1.8.3.</a:t>
            </a:r>
          </a:p>
          <a:p>
            <a:endParaRPr lang="en-US" baseline="0" dirty="0" smtClean="0"/>
          </a:p>
          <a:p>
            <a:r>
              <a:rPr lang="en-US" baseline="0" dirty="0" smtClean="0"/>
              <a:t>1.8.3 </a:t>
            </a:r>
            <a:r>
              <a:rPr lang="en-US" dirty="0" smtClean="0"/>
              <a:t>Substitute numerals for numbers expressed as words.</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LCRI 21.30J. Titles of monographs corrected by "[i.e. …]" and "[sic]" or by bracketing missing letters  (cf. 1.0F1).</a:t>
            </a:r>
            <a:r>
              <a:rPr lang="en-US" b="0" i="0" u="none" strike="noStrike" dirty="0" smtClean="0"/>
              <a:t>  When the "[i.e. ...]," "[sic]" or bracketed letter(s) technique is used, make two title added entries: a 246</a:t>
            </a:r>
            <a:r>
              <a:rPr lang="en-US" sz="1200" b="0" i="0" u="none" strike="noStrike" dirty="0" smtClean="0"/>
              <a:t>-derived</a:t>
            </a:r>
            <a:r>
              <a:rPr lang="en-US" b="0" i="0" u="none" strike="noStrike" dirty="0" smtClean="0"/>
              <a:t> one for the title in its uncorrected form, and one in its correct form.</a:t>
            </a:r>
          </a:p>
          <a:p>
            <a:endParaRPr lang="en-US" b="0" i="0" u="none" strike="noStrike" dirty="0" smtClean="0"/>
          </a:p>
          <a:p>
            <a:r>
              <a:rPr lang="en-US" b="0" i="0" u="none" strike="noStrike" dirty="0" smtClean="0"/>
              <a:t>LC-PCC PS for 2.3.6.3</a:t>
            </a:r>
          </a:p>
          <a:p>
            <a:r>
              <a:rPr lang="en-US" dirty="0" smtClean="0"/>
              <a:t>C. Corrected titles proper. In encountering titles proper that contain an incorrect form of some kind, insure that there is title access through both the incorrect and the corrected forms.</a:t>
            </a:r>
          </a:p>
          <a:p>
            <a:r>
              <a:rPr lang="en-US" dirty="0" smtClean="0"/>
              <a:t>1. Titles of monographs. Make a variant title for the corrected form of the title proper.</a:t>
            </a:r>
          </a:p>
          <a:p>
            <a:r>
              <a:rPr lang="en-US" dirty="0" smtClean="0"/>
              <a:t>   </a:t>
            </a:r>
          </a:p>
          <a:p>
            <a:r>
              <a:rPr lang="en-US" dirty="0" smtClean="0"/>
              <a:t>245 02 $a </a:t>
            </a:r>
            <a:r>
              <a:rPr lang="en-US" dirty="0" err="1" smtClean="0"/>
              <a:t>A</a:t>
            </a:r>
            <a:r>
              <a:rPr lang="en-US" dirty="0" smtClean="0"/>
              <a:t> </a:t>
            </a:r>
            <a:r>
              <a:rPr lang="en-US" dirty="0" err="1" smtClean="0"/>
              <a:t>nev</a:t>
            </a:r>
            <a:r>
              <a:rPr lang="en-US" dirty="0" smtClean="0"/>
              <a:t> mechanism for transnational media complaints ... </a:t>
            </a:r>
          </a:p>
          <a:p>
            <a:r>
              <a:rPr lang="en-US" dirty="0" smtClean="0"/>
              <a:t>246 1# $</a:t>
            </a:r>
            <a:r>
              <a:rPr lang="en-US" dirty="0" err="1" smtClean="0"/>
              <a:t>i</a:t>
            </a:r>
            <a:r>
              <a:rPr lang="en-US" dirty="0" smtClean="0"/>
              <a:t> Corrected title: $a New mechanism for transnational media complaints </a:t>
            </a:r>
          </a:p>
          <a:p>
            <a:endParaRPr lang="en-US" dirty="0" smtClean="0"/>
          </a:p>
          <a:p>
            <a:r>
              <a:rPr lang="en-US" dirty="0" smtClean="0"/>
              <a:t>245 04 $a The </a:t>
            </a:r>
            <a:r>
              <a:rPr lang="en-US" dirty="0" err="1" smtClean="0"/>
              <a:t>wolrd</a:t>
            </a:r>
            <a:r>
              <a:rPr lang="en-US" dirty="0" smtClean="0"/>
              <a:t> of television ... </a:t>
            </a:r>
          </a:p>
          <a:p>
            <a:r>
              <a:rPr lang="en-US" dirty="0" smtClean="0"/>
              <a:t>246 1# $</a:t>
            </a:r>
            <a:r>
              <a:rPr lang="en-US" dirty="0" err="1" smtClean="0"/>
              <a:t>i</a:t>
            </a:r>
            <a:r>
              <a:rPr lang="en-US" dirty="0" smtClean="0"/>
              <a:t> Title should read: $a World of television </a:t>
            </a:r>
          </a:p>
          <a:p>
            <a:endParaRPr lang="en-US" dirty="0" smtClean="0"/>
          </a:p>
          <a:p>
            <a:r>
              <a:rPr lang="en-US" dirty="0" smtClean="0"/>
              <a:t>100 1# $a Patriot, John. </a:t>
            </a:r>
          </a:p>
          <a:p>
            <a:r>
              <a:rPr lang="en-US" dirty="0" smtClean="0"/>
              <a:t>245 10 $a One day's </a:t>
            </a:r>
            <a:r>
              <a:rPr lang="en-US" dirty="0" err="1" smtClean="0"/>
              <a:t>dty</a:t>
            </a:r>
            <a:r>
              <a:rPr lang="en-US" dirty="0" smtClean="0"/>
              <a:t> ... </a:t>
            </a:r>
          </a:p>
          <a:p>
            <a:r>
              <a:rPr lang="en-US" dirty="0" smtClean="0"/>
              <a:t>246 1# $</a:t>
            </a:r>
            <a:r>
              <a:rPr lang="en-US" dirty="0" err="1" smtClean="0"/>
              <a:t>i</a:t>
            </a:r>
            <a:r>
              <a:rPr lang="en-US" dirty="0" smtClean="0"/>
              <a:t> Correct title should read: $a One day's duty</a:t>
            </a:r>
          </a:p>
          <a:p>
            <a:endParaRPr lang="en-US" dirty="0" smtClean="0"/>
          </a:p>
          <a:p>
            <a:r>
              <a:rPr lang="en-US" dirty="0" smtClean="0"/>
              <a:t>2. Titles of serials and integrating resources (see RDA 2.3.1.4 exception). When the title proper has been transcribed in a corrected form, also make variant title for the title as it appears in the source. This treatment assumes that the title on later issues will be in the correct form on the pieces.</a:t>
            </a:r>
          </a:p>
          <a:p>
            <a:endParaRPr lang="en-US" dirty="0" smtClean="0"/>
          </a:p>
          <a:p>
            <a:r>
              <a:rPr lang="en-US" dirty="0" smtClean="0"/>
              <a:t>245 00 $a Housing starts ... </a:t>
            </a:r>
          </a:p>
          <a:p>
            <a:r>
              <a:rPr lang="en-US" dirty="0" smtClean="0"/>
              <a:t>246 1# $</a:t>
            </a:r>
            <a:r>
              <a:rPr lang="en-US" dirty="0" err="1" smtClean="0"/>
              <a:t>i</a:t>
            </a:r>
            <a:r>
              <a:rPr lang="en-US" dirty="0" smtClean="0"/>
              <a:t> Title appears on volume 1, number 1 as: $a Housing </a:t>
            </a:r>
            <a:r>
              <a:rPr lang="en-US" dirty="0" err="1" smtClean="0"/>
              <a:t>sarts</a:t>
            </a:r>
            <a:endParaRPr lang="en-US" dirty="0" smtClean="0"/>
          </a:p>
        </p:txBody>
      </p:sp>
      <p:sp>
        <p:nvSpPr>
          <p:cNvPr id="4" name="Slide Number Placeholder 3"/>
          <p:cNvSpPr>
            <a:spLocks noGrp="1"/>
          </p:cNvSpPr>
          <p:nvPr>
            <p:ph type="sldNum" sz="quarter" idx="10"/>
          </p:nvPr>
        </p:nvSpPr>
        <p:spPr/>
        <p:txBody>
          <a:bodyPr/>
          <a:lstStyle/>
          <a:p>
            <a:fld id="{E103C31C-DCB7-46A7-A6D0-EC2B5E0BB025}"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2.2.4  When instructions specify transcription, indicate that the information is supplied from a source outside the resource itself:</a:t>
            </a:r>
          </a:p>
          <a:p>
            <a:r>
              <a:rPr lang="en-US" dirty="0" smtClean="0"/>
              <a:t>by means of a note (see 2.20) or by some other means (e.g., through coding or the use of square brackets).</a:t>
            </a:r>
          </a:p>
          <a:p>
            <a:r>
              <a:rPr lang="en-US" dirty="0" smtClean="0"/>
              <a:t>Indicate that information is supplied for any of the following transcribed elements:</a:t>
            </a:r>
          </a:p>
          <a:p>
            <a:r>
              <a:rPr lang="en-US" b="1" dirty="0" smtClean="0"/>
              <a:t>Edition statement</a:t>
            </a:r>
          </a:p>
          <a:p>
            <a:r>
              <a:rPr lang="en-US" dirty="0" smtClean="0"/>
              <a:t>  Designation of edition; Parallel designation of edition; Statement of responsibility relating to the edition; Parallel statement of responsibility relating to the edition; Designation of a named revision of an edition; Parallel designation of a named revision of an edition; Statement of responsibility relating to a named revision of an edition;</a:t>
            </a:r>
            <a:r>
              <a:rPr lang="en-US" baseline="0" dirty="0" smtClean="0"/>
              <a:t> </a:t>
            </a:r>
            <a:r>
              <a:rPr lang="en-US" dirty="0" smtClean="0"/>
              <a:t>Parallel statement of responsibility relating to a named revision of an edition</a:t>
            </a:r>
          </a:p>
          <a:p>
            <a:endParaRPr lang="en-US" dirty="0" smtClean="0"/>
          </a:p>
          <a:p>
            <a:r>
              <a:rPr lang="en-US" dirty="0" smtClean="0"/>
              <a:t>2.5.2.3</a:t>
            </a:r>
            <a:r>
              <a:rPr lang="en-US" baseline="0" dirty="0" smtClean="0"/>
              <a:t>  </a:t>
            </a:r>
            <a:r>
              <a:rPr lang="en-US" dirty="0" smtClean="0"/>
              <a:t>Record a designation of edition by applying the basic instructions at 2.5.1.</a:t>
            </a:r>
          </a:p>
          <a:p>
            <a:r>
              <a:rPr lang="en-US" dirty="0" smtClean="0"/>
              <a:t>If a designation of edition consists of a letter or letters and/or a number or numbers (expressed either as numerals or as words) without accompanying words, add an appropriate word. Indicate that the information was taken from a source outside the resource itself (see 2.2.4).</a:t>
            </a:r>
          </a:p>
          <a:p>
            <a:endParaRPr lang="en-US" dirty="0" smtClean="0"/>
          </a:p>
          <a:p>
            <a:r>
              <a:rPr lang="en-US" dirty="0" smtClean="0"/>
              <a:t>2.8.2.3  Record the place of publication by applying the basic instructions at 2.8.1.</a:t>
            </a:r>
          </a:p>
          <a:p>
            <a:r>
              <a:rPr lang="en-US" dirty="0" smtClean="0"/>
              <a:t>Include both the local place name (city, town, etc.) and the name of the larger jurisdiction or jurisdictions (state, province, etc., and/or country) if present on the source of information.</a:t>
            </a:r>
          </a:p>
          <a:p>
            <a:r>
              <a:rPr lang="en-US" i="1" dirty="0" smtClean="0"/>
              <a:t>Optional Addition. </a:t>
            </a:r>
            <a:r>
              <a:rPr lang="en-US" dirty="0" smtClean="0"/>
              <a:t>Supply the name of the larger jurisdiction (state, province, etc., and/or country) as part of the local place name if considered important for identification or access. Indicate that the information was taken from a source outside the resource itself (see 2.2.4).</a:t>
            </a:r>
          </a:p>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B0BE0-E90E-4580-A0D1-17EC2E230E4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B0BE0-E90E-4580-A0D1-17EC2E230E4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B0BE0-E90E-4580-A0D1-17EC2E230E4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B0BE0-E90E-4580-A0D1-17EC2E230E4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B0BE0-E90E-4580-A0D1-17EC2E230E4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B0BE0-E90E-4580-A0D1-17EC2E230E4E}"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B0BE0-E90E-4580-A0D1-17EC2E230E4E}"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B0BE0-E90E-4580-A0D1-17EC2E230E4E}"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B0BE0-E90E-4580-A0D1-17EC2E230E4E}"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B0BE0-E90E-4580-A0D1-17EC2E230E4E}"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B0BE0-E90E-4580-A0D1-17EC2E230E4E}"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7C3E8-684A-4A1E-9937-658D352265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B0BE0-E90E-4580-A0D1-17EC2E230E4E}" type="datetimeFigureOut">
              <a:rPr lang="en-US" smtClean="0"/>
              <a:pPr/>
              <a:t>6/20/2013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C3E8-684A-4A1E-9937-658D352265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RDA Cataloging Cooperative</a:t>
            </a:r>
            <a:endParaRPr lang="en-US" dirty="0"/>
          </a:p>
        </p:txBody>
      </p:sp>
      <p:sp>
        <p:nvSpPr>
          <p:cNvPr id="3" name="Subtitle 2"/>
          <p:cNvSpPr>
            <a:spLocks noGrp="1"/>
          </p:cNvSpPr>
          <p:nvPr>
            <p:ph type="subTitle" idx="1"/>
          </p:nvPr>
        </p:nvSpPr>
        <p:spPr>
          <a:xfrm>
            <a:off x="1371600" y="2590800"/>
            <a:ext cx="6400800" cy="3810000"/>
          </a:xfrm>
        </p:spPr>
        <p:txBody>
          <a:bodyPr>
            <a:normAutofit/>
          </a:bodyPr>
          <a:lstStyle/>
          <a:p>
            <a:r>
              <a:rPr lang="en-US" dirty="0" smtClean="0"/>
              <a:t>Question 1 - How do I train my catalogers in RDA</a:t>
            </a:r>
            <a:r>
              <a:rPr lang="en-US" dirty="0" smtClean="0"/>
              <a:t>?</a:t>
            </a:r>
          </a:p>
          <a:p>
            <a:endParaRPr lang="en-US" dirty="0" smtClean="0"/>
          </a:p>
          <a:p>
            <a:r>
              <a:rPr lang="en-US" sz="2400" dirty="0" smtClean="0">
                <a:solidFill>
                  <a:schemeClr val="tx2">
                    <a:lumMod val="60000"/>
                    <a:lumOff val="40000"/>
                  </a:schemeClr>
                </a:solidFill>
              </a:rPr>
              <a:t>Adam L. Schiff</a:t>
            </a:r>
          </a:p>
          <a:p>
            <a:r>
              <a:rPr lang="en-US" sz="2400" dirty="0" smtClean="0">
                <a:solidFill>
                  <a:schemeClr val="tx2">
                    <a:lumMod val="60000"/>
                    <a:lumOff val="40000"/>
                  </a:schemeClr>
                </a:solidFill>
              </a:rPr>
              <a:t>Principal Cataloger</a:t>
            </a:r>
          </a:p>
          <a:p>
            <a:r>
              <a:rPr lang="en-US" sz="2400" dirty="0" smtClean="0">
                <a:solidFill>
                  <a:schemeClr val="tx2">
                    <a:lumMod val="60000"/>
                    <a:lumOff val="40000"/>
                  </a:schemeClr>
                </a:solidFill>
              </a:rPr>
              <a:t>University of Washington Libraries</a:t>
            </a:r>
          </a:p>
          <a:p>
            <a:r>
              <a:rPr lang="en-US" sz="2400" dirty="0" smtClean="0">
                <a:solidFill>
                  <a:schemeClr val="tx2">
                    <a:lumMod val="60000"/>
                    <a:lumOff val="40000"/>
                  </a:schemeClr>
                </a:solidFill>
              </a:rPr>
              <a:t>aschiff@uw.edu</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681.bmp"/>
          <p:cNvPicPr>
            <a:picLocks noChangeAspect="1"/>
          </p:cNvPicPr>
          <p:nvPr/>
        </p:nvPicPr>
        <p:blipFill>
          <a:blip r:embed="rId2" cstate="print"/>
          <a:stretch>
            <a:fillRect/>
          </a:stretch>
        </p:blipFill>
        <p:spPr>
          <a:xfrm>
            <a:off x="533400" y="381000"/>
            <a:ext cx="3718883" cy="6111770"/>
          </a:xfrm>
          <a:prstGeom prst="rect">
            <a:avLst/>
          </a:prstGeom>
          <a:ln w="15875">
            <a:solidFill>
              <a:schemeClr val="tx1"/>
            </a:solidFill>
          </a:ln>
        </p:spPr>
      </p:pic>
      <p:sp>
        <p:nvSpPr>
          <p:cNvPr id="3" name="Rectangle 2"/>
          <p:cNvSpPr/>
          <p:nvPr/>
        </p:nvSpPr>
        <p:spPr>
          <a:xfrm>
            <a:off x="4953000" y="1981200"/>
            <a:ext cx="3733800" cy="3801041"/>
          </a:xfrm>
          <a:prstGeom prst="rect">
            <a:avLst/>
          </a:prstGeom>
        </p:spPr>
        <p:txBody>
          <a:bodyPr wrap="square">
            <a:spAutoFit/>
          </a:bodyPr>
          <a:lstStyle/>
          <a:p>
            <a:pPr>
              <a:spcAft>
                <a:spcPts val="600"/>
              </a:spcAft>
            </a:pPr>
            <a:r>
              <a:rPr lang="en-US" dirty="0" smtClean="0"/>
              <a:t>AACR2:</a:t>
            </a:r>
          </a:p>
          <a:p>
            <a:r>
              <a:rPr lang="en-US" dirty="0" smtClean="0"/>
              <a:t>260      Oxford ; $a Portland, Or. : $b</a:t>
            </a:r>
          </a:p>
          <a:p>
            <a:r>
              <a:rPr lang="en-US" dirty="0" smtClean="0"/>
              <a:t>             Hart Pub., $c 2009.</a:t>
            </a:r>
          </a:p>
          <a:p>
            <a:endParaRPr lang="en-US" dirty="0" smtClean="0"/>
          </a:p>
          <a:p>
            <a:pPr>
              <a:spcAft>
                <a:spcPts val="600"/>
              </a:spcAft>
            </a:pPr>
            <a:r>
              <a:rPr lang="en-US" dirty="0" smtClean="0"/>
              <a:t>RDA:</a:t>
            </a:r>
          </a:p>
          <a:p>
            <a:r>
              <a:rPr lang="en-US" dirty="0" smtClean="0"/>
              <a:t>264 _1  Oxford ; $a Portland, Or</a:t>
            </a:r>
            <a:r>
              <a:rPr lang="en-US" dirty="0" smtClean="0">
                <a:solidFill>
                  <a:srgbClr val="FF0000"/>
                </a:solidFill>
              </a:rPr>
              <a:t>egon</a:t>
            </a:r>
            <a:r>
              <a:rPr lang="en-US" dirty="0" smtClean="0"/>
              <a:t> :</a:t>
            </a:r>
          </a:p>
          <a:p>
            <a:pPr>
              <a:spcAft>
                <a:spcPts val="600"/>
              </a:spcAft>
            </a:pPr>
            <a:r>
              <a:rPr lang="en-US" dirty="0" smtClean="0"/>
              <a:t>              $b Hart Pub</a:t>
            </a:r>
            <a:r>
              <a:rPr lang="en-US" dirty="0" smtClean="0">
                <a:solidFill>
                  <a:srgbClr val="FF0000"/>
                </a:solidFill>
              </a:rPr>
              <a:t>lishing</a:t>
            </a:r>
            <a:r>
              <a:rPr lang="en-US" dirty="0" smtClean="0"/>
              <a:t>, $c 2009.</a:t>
            </a:r>
          </a:p>
          <a:p>
            <a:pPr>
              <a:spcAft>
                <a:spcPts val="1200"/>
              </a:spcAft>
            </a:pPr>
            <a:r>
              <a:rPr lang="en-US" dirty="0" smtClean="0">
                <a:solidFill>
                  <a:srgbClr val="FF0000"/>
                </a:solidFill>
              </a:rPr>
              <a:t>    </a:t>
            </a:r>
            <a:r>
              <a:rPr lang="en-US" i="1" dirty="0" smtClean="0">
                <a:solidFill>
                  <a:srgbClr val="FF0000"/>
                </a:solidFill>
              </a:rPr>
              <a:t>or</a:t>
            </a:r>
          </a:p>
          <a:p>
            <a:r>
              <a:rPr lang="en-US" dirty="0" smtClean="0"/>
              <a:t>264 _1  Oxford : $b Hart Pub</a:t>
            </a:r>
            <a:r>
              <a:rPr lang="en-US" dirty="0" smtClean="0">
                <a:solidFill>
                  <a:srgbClr val="FF0000"/>
                </a:solidFill>
              </a:rPr>
              <a:t>lishing</a:t>
            </a:r>
            <a:r>
              <a:rPr lang="en-US" dirty="0" smtClean="0"/>
              <a:t>,</a:t>
            </a:r>
          </a:p>
          <a:p>
            <a:r>
              <a:rPr lang="en-US" dirty="0" smtClean="0"/>
              <a:t>              $c 2009.</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7).tif"/>
          <p:cNvPicPr>
            <a:picLocks noChangeAspect="1"/>
          </p:cNvPicPr>
          <p:nvPr/>
        </p:nvPicPr>
        <p:blipFill>
          <a:blip r:embed="rId2" cstate="print"/>
          <a:stretch>
            <a:fillRect/>
          </a:stretch>
        </p:blipFill>
        <p:spPr>
          <a:xfrm>
            <a:off x="762000" y="0"/>
            <a:ext cx="4818314" cy="6858000"/>
          </a:xfrm>
          <a:prstGeom prst="rect">
            <a:avLst/>
          </a:prstGeom>
        </p:spPr>
      </p:pic>
      <p:sp>
        <p:nvSpPr>
          <p:cNvPr id="3" name="TextBox 2"/>
          <p:cNvSpPr txBox="1"/>
          <p:nvPr/>
        </p:nvSpPr>
        <p:spPr>
          <a:xfrm>
            <a:off x="5867400" y="1676400"/>
            <a:ext cx="3048000" cy="1785104"/>
          </a:xfrm>
          <a:prstGeom prst="rect">
            <a:avLst/>
          </a:prstGeom>
          <a:noFill/>
          <a:ln w="19050">
            <a:noFill/>
          </a:ln>
        </p:spPr>
        <p:txBody>
          <a:bodyPr wrap="square" rtlCol="0">
            <a:spAutoFit/>
          </a:bodyPr>
          <a:lstStyle/>
          <a:p>
            <a:pPr>
              <a:spcAft>
                <a:spcPts val="1200"/>
              </a:spcAft>
            </a:pPr>
            <a:r>
              <a:rPr lang="en-US" dirty="0" smtClean="0"/>
              <a:t>AACR2: </a:t>
            </a:r>
          </a:p>
          <a:p>
            <a:r>
              <a:rPr lang="en-US" dirty="0" smtClean="0"/>
              <a:t>      250     14th ed.</a:t>
            </a:r>
          </a:p>
          <a:p>
            <a:endParaRPr lang="en-US" dirty="0" smtClean="0"/>
          </a:p>
          <a:p>
            <a:pPr>
              <a:spcAft>
                <a:spcPts val="1200"/>
              </a:spcAft>
            </a:pPr>
            <a:r>
              <a:rPr lang="en-US" dirty="0" smtClean="0"/>
              <a:t>RDA: </a:t>
            </a:r>
          </a:p>
          <a:p>
            <a:r>
              <a:rPr lang="en-US" dirty="0" smtClean="0"/>
              <a:t>      250     </a:t>
            </a:r>
            <a:r>
              <a:rPr lang="en-US" dirty="0" smtClean="0">
                <a:solidFill>
                  <a:srgbClr val="FF0000"/>
                </a:solidFill>
              </a:rPr>
              <a:t>Fourteen</a:t>
            </a:r>
            <a:r>
              <a:rPr lang="en-US" dirty="0" smtClean="0"/>
              <a:t>th</a:t>
            </a:r>
            <a:r>
              <a:rPr lang="en-US" dirty="0" smtClean="0">
                <a:solidFill>
                  <a:srgbClr val="FF0000"/>
                </a:solidFill>
              </a:rPr>
              <a:t> </a:t>
            </a:r>
            <a:r>
              <a:rPr lang="en-US" dirty="0" smtClean="0"/>
              <a:t>ed</a:t>
            </a:r>
            <a:r>
              <a:rPr lang="en-US" dirty="0" smtClean="0">
                <a:solidFill>
                  <a:srgbClr val="FF0000"/>
                </a:solidFill>
              </a:rPr>
              <a:t>ition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8).tif"/>
          <p:cNvPicPr>
            <a:picLocks noChangeAspect="1"/>
          </p:cNvPicPr>
          <p:nvPr/>
        </p:nvPicPr>
        <p:blipFill>
          <a:blip r:embed="rId2" cstate="print"/>
          <a:stretch>
            <a:fillRect/>
          </a:stretch>
        </p:blipFill>
        <p:spPr>
          <a:xfrm>
            <a:off x="838200" y="0"/>
            <a:ext cx="4557075" cy="6858000"/>
          </a:xfrm>
          <a:prstGeom prst="rect">
            <a:avLst/>
          </a:prstGeom>
        </p:spPr>
      </p:pic>
      <p:sp>
        <p:nvSpPr>
          <p:cNvPr id="4" name="TextBox 3"/>
          <p:cNvSpPr txBox="1"/>
          <p:nvPr/>
        </p:nvSpPr>
        <p:spPr>
          <a:xfrm>
            <a:off x="5867400" y="1828800"/>
            <a:ext cx="2743200" cy="1785104"/>
          </a:xfrm>
          <a:prstGeom prst="rect">
            <a:avLst/>
          </a:prstGeom>
          <a:noFill/>
          <a:ln w="19050">
            <a:noFill/>
          </a:ln>
        </p:spPr>
        <p:txBody>
          <a:bodyPr wrap="square" rtlCol="0">
            <a:spAutoFit/>
          </a:bodyPr>
          <a:lstStyle/>
          <a:p>
            <a:pPr>
              <a:spcAft>
                <a:spcPts val="1200"/>
              </a:spcAft>
            </a:pPr>
            <a:r>
              <a:rPr lang="en-US" dirty="0" smtClean="0"/>
              <a:t>AACR2:</a:t>
            </a:r>
          </a:p>
          <a:p>
            <a:r>
              <a:rPr lang="en-US" dirty="0" smtClean="0"/>
              <a:t>       250      3rd ed.</a:t>
            </a:r>
          </a:p>
          <a:p>
            <a:endParaRPr lang="en-US" dirty="0" smtClean="0"/>
          </a:p>
          <a:p>
            <a:pPr>
              <a:spcAft>
                <a:spcPts val="1200"/>
              </a:spcAft>
            </a:pPr>
            <a:r>
              <a:rPr lang="en-US" dirty="0" smtClean="0"/>
              <a:t>RDA:</a:t>
            </a:r>
          </a:p>
          <a:p>
            <a:r>
              <a:rPr lang="en-US" dirty="0" smtClean="0"/>
              <a:t>       250      3rd ed</a:t>
            </a:r>
            <a:r>
              <a:rPr lang="en-US" dirty="0" smtClean="0">
                <a:solidFill>
                  <a:srgbClr val="FF0000"/>
                </a:solidFill>
              </a:rPr>
              <a:t>ition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00(1).jpg"/>
          <p:cNvPicPr>
            <a:picLocks noChangeAspect="1"/>
          </p:cNvPicPr>
          <p:nvPr/>
        </p:nvPicPr>
        <p:blipFill>
          <a:blip r:embed="rId3" cstate="print"/>
          <a:stretch>
            <a:fillRect/>
          </a:stretch>
        </p:blipFill>
        <p:spPr>
          <a:xfrm>
            <a:off x="0" y="2534"/>
            <a:ext cx="9144000" cy="6852931"/>
          </a:xfrm>
          <a:prstGeom prst="rect">
            <a:avLst/>
          </a:prstGeom>
        </p:spPr>
      </p:pic>
      <p:sp>
        <p:nvSpPr>
          <p:cNvPr id="3" name="TextBox 2"/>
          <p:cNvSpPr txBox="1"/>
          <p:nvPr/>
        </p:nvSpPr>
        <p:spPr>
          <a:xfrm>
            <a:off x="152400" y="4648200"/>
            <a:ext cx="4267200" cy="2036455"/>
          </a:xfrm>
          <a:prstGeom prst="rect">
            <a:avLst/>
          </a:prstGeom>
          <a:solidFill>
            <a:schemeClr val="bg1"/>
          </a:solidFill>
          <a:ln w="19050">
            <a:solidFill>
              <a:schemeClr val="accent4">
                <a:lumMod val="75000"/>
              </a:schemeClr>
            </a:solidFill>
          </a:ln>
        </p:spPr>
        <p:txBody>
          <a:bodyPr wrap="square" rtlCol="0">
            <a:spAutoFit/>
          </a:bodyPr>
          <a:lstStyle/>
          <a:p>
            <a:pPr>
              <a:spcAft>
                <a:spcPts val="600"/>
              </a:spcAft>
            </a:pPr>
            <a:r>
              <a:rPr lang="en-US" dirty="0" smtClean="0"/>
              <a:t>AACR2:</a:t>
            </a:r>
          </a:p>
          <a:p>
            <a:r>
              <a:rPr lang="de-DE" dirty="0" smtClean="0"/>
              <a:t>490 1_  Schriftenreihe Europäisches Recht,</a:t>
            </a:r>
          </a:p>
          <a:p>
            <a:pPr>
              <a:spcAft>
                <a:spcPts val="1000"/>
              </a:spcAft>
            </a:pPr>
            <a:r>
              <a:rPr lang="de-DE" dirty="0" smtClean="0"/>
              <a:t>              Politik und Wirtschaft ; $v Bd. 289</a:t>
            </a:r>
          </a:p>
          <a:p>
            <a:pPr>
              <a:spcAft>
                <a:spcPts val="600"/>
              </a:spcAft>
            </a:pPr>
            <a:r>
              <a:rPr lang="de-DE" dirty="0" smtClean="0"/>
              <a:t>RDA:</a:t>
            </a:r>
          </a:p>
          <a:p>
            <a:r>
              <a:rPr lang="de-DE" dirty="0" smtClean="0"/>
              <a:t>490 1_  Schriftenreihe Europäisches Recht,</a:t>
            </a:r>
            <a:br>
              <a:rPr lang="de-DE" dirty="0" smtClean="0"/>
            </a:br>
            <a:r>
              <a:rPr lang="de-DE" dirty="0" smtClean="0"/>
              <a:t>              Politik und Wirtschaft ; $v </a:t>
            </a:r>
            <a:r>
              <a:rPr lang="de-DE" dirty="0" smtClean="0">
                <a:solidFill>
                  <a:srgbClr val="FF0000"/>
                </a:solidFill>
              </a:rPr>
              <a:t>Band</a:t>
            </a:r>
            <a:r>
              <a:rPr lang="de-DE" dirty="0" smtClean="0"/>
              <a:t> 289</a:t>
            </a:r>
            <a:endParaRPr lang="en-US" dirty="0"/>
          </a:p>
        </p:txBody>
      </p:sp>
      <p:sp>
        <p:nvSpPr>
          <p:cNvPr id="4" name="TextBox 3"/>
          <p:cNvSpPr txBox="1"/>
          <p:nvPr/>
        </p:nvSpPr>
        <p:spPr>
          <a:xfrm>
            <a:off x="6324600" y="3505200"/>
            <a:ext cx="2133600" cy="1631216"/>
          </a:xfrm>
          <a:prstGeom prst="rect">
            <a:avLst/>
          </a:prstGeom>
          <a:solidFill>
            <a:schemeClr val="bg1"/>
          </a:solidFill>
          <a:ln w="19050">
            <a:solidFill>
              <a:schemeClr val="accent4">
                <a:lumMod val="75000"/>
              </a:schemeClr>
            </a:solidFill>
          </a:ln>
        </p:spPr>
        <p:txBody>
          <a:bodyPr wrap="square" rtlCol="0">
            <a:spAutoFit/>
          </a:bodyPr>
          <a:lstStyle/>
          <a:p>
            <a:pPr>
              <a:spcAft>
                <a:spcPts val="600"/>
              </a:spcAft>
            </a:pPr>
            <a:r>
              <a:rPr lang="en-US" dirty="0" smtClean="0"/>
              <a:t>AACR2:</a:t>
            </a:r>
          </a:p>
          <a:p>
            <a:r>
              <a:rPr lang="de-DE" dirty="0" smtClean="0"/>
              <a:t>250       2. Aufl.</a:t>
            </a:r>
          </a:p>
          <a:p>
            <a:endParaRPr lang="de-DE" dirty="0" smtClean="0"/>
          </a:p>
          <a:p>
            <a:pPr>
              <a:spcAft>
                <a:spcPts val="600"/>
              </a:spcAft>
            </a:pPr>
            <a:r>
              <a:rPr lang="de-DE" dirty="0" smtClean="0"/>
              <a:t>RDA:</a:t>
            </a:r>
          </a:p>
          <a:p>
            <a:r>
              <a:rPr lang="de-DE" dirty="0" smtClean="0"/>
              <a:t>250       2. Aufl</a:t>
            </a:r>
            <a:r>
              <a:rPr lang="de-DE" dirty="0" smtClean="0">
                <a:solidFill>
                  <a:srgbClr val="FF0000"/>
                </a:solidFill>
              </a:rPr>
              <a:t>age</a:t>
            </a:r>
            <a:r>
              <a:rPr lang="de-DE"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680.bmp"/>
          <p:cNvPicPr>
            <a:picLocks noChangeAspect="1"/>
          </p:cNvPicPr>
          <p:nvPr/>
        </p:nvPicPr>
        <p:blipFill>
          <a:blip r:embed="rId2" cstate="print"/>
          <a:stretch>
            <a:fillRect/>
          </a:stretch>
        </p:blipFill>
        <p:spPr>
          <a:xfrm>
            <a:off x="128016" y="164592"/>
            <a:ext cx="5212080" cy="6536460"/>
          </a:xfrm>
          <a:prstGeom prst="rect">
            <a:avLst/>
          </a:prstGeom>
          <a:ln w="22225">
            <a:solidFill>
              <a:schemeClr val="tx1"/>
            </a:solidFill>
          </a:ln>
        </p:spPr>
      </p:pic>
      <p:sp>
        <p:nvSpPr>
          <p:cNvPr id="3" name="TextBox 2"/>
          <p:cNvSpPr txBox="1"/>
          <p:nvPr/>
        </p:nvSpPr>
        <p:spPr>
          <a:xfrm>
            <a:off x="5638800" y="1752600"/>
            <a:ext cx="3352800" cy="2739211"/>
          </a:xfrm>
          <a:prstGeom prst="rect">
            <a:avLst/>
          </a:prstGeom>
          <a:noFill/>
        </p:spPr>
        <p:txBody>
          <a:bodyPr wrap="square" rtlCol="0">
            <a:spAutoFit/>
          </a:bodyPr>
          <a:lstStyle/>
          <a:p>
            <a:pPr>
              <a:spcAft>
                <a:spcPts val="600"/>
              </a:spcAft>
            </a:pPr>
            <a:r>
              <a:rPr lang="en-US" dirty="0" smtClean="0"/>
              <a:t>AACR2:</a:t>
            </a:r>
          </a:p>
          <a:p>
            <a:r>
              <a:rPr lang="en-US" dirty="0" smtClean="0"/>
              <a:t>490 1_  CBD technical series ; $v</a:t>
            </a:r>
          </a:p>
          <a:p>
            <a:r>
              <a:rPr lang="en-US" dirty="0" smtClean="0"/>
              <a:t>              no. 19</a:t>
            </a:r>
          </a:p>
          <a:p>
            <a:endParaRPr lang="en-US" dirty="0" smtClean="0"/>
          </a:p>
          <a:p>
            <a:pPr>
              <a:spcAft>
                <a:spcPts val="600"/>
              </a:spcAft>
            </a:pPr>
            <a:r>
              <a:rPr lang="en-US" dirty="0" smtClean="0"/>
              <a:t>RDA:</a:t>
            </a:r>
          </a:p>
          <a:p>
            <a:r>
              <a:rPr lang="en-US" dirty="0" smtClean="0"/>
              <a:t>490 1_  CBD technical series ; $v</a:t>
            </a:r>
          </a:p>
          <a:p>
            <a:r>
              <a:rPr lang="en-US" dirty="0" smtClean="0"/>
              <a:t>              no. 19</a:t>
            </a:r>
          </a:p>
          <a:p>
            <a:endParaRPr lang="en-US" dirty="0" smtClean="0"/>
          </a:p>
          <a:p>
            <a:endParaRPr lang="en-US" dirty="0"/>
          </a:p>
        </p:txBody>
      </p:sp>
      <p:sp>
        <p:nvSpPr>
          <p:cNvPr id="4" name="TextBox 3"/>
          <p:cNvSpPr txBox="1"/>
          <p:nvPr/>
        </p:nvSpPr>
        <p:spPr>
          <a:xfrm>
            <a:off x="5791200" y="4572000"/>
            <a:ext cx="3124200" cy="1477328"/>
          </a:xfrm>
          <a:prstGeom prst="rect">
            <a:avLst/>
          </a:prstGeom>
          <a:noFill/>
        </p:spPr>
        <p:txBody>
          <a:bodyPr wrap="square" rtlCol="0">
            <a:spAutoFit/>
          </a:bodyPr>
          <a:lstStyle/>
          <a:p>
            <a:r>
              <a:rPr lang="en-US" i="1" dirty="0" smtClean="0">
                <a:solidFill>
                  <a:schemeClr val="accent3">
                    <a:lumMod val="50000"/>
                  </a:schemeClr>
                </a:solidFill>
              </a:rPr>
              <a:t>No difference in this case!  In series statements, transcribe abbreviations in numbering as found on the source </a:t>
            </a:r>
            <a:r>
              <a:rPr lang="en-US" i="1" smtClean="0">
                <a:solidFill>
                  <a:schemeClr val="accent3">
                    <a:lumMod val="50000"/>
                  </a:schemeClr>
                </a:solidFill>
              </a:rPr>
              <a:t>of information used.</a:t>
            </a:r>
            <a:endParaRPr lang="en-US" i="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fontScale="92500" lnSpcReduction="20000"/>
          </a:bodyPr>
          <a:lstStyle/>
          <a:p>
            <a:r>
              <a:rPr lang="en-US" dirty="0" smtClean="0"/>
              <a:t>Inaccuracies (typos) not corrected in the recorded element</a:t>
            </a:r>
          </a:p>
          <a:p>
            <a:pPr lvl="1"/>
            <a:r>
              <a:rPr lang="en-US" dirty="0" smtClean="0"/>
              <a:t>Make note if necessary to explain</a:t>
            </a:r>
          </a:p>
          <a:p>
            <a:pPr lvl="1"/>
            <a:r>
              <a:rPr lang="en-US" dirty="0" smtClean="0"/>
              <a:t>Record corrected title proper as a variant title if considered important for access</a:t>
            </a:r>
            <a:endParaRPr lang="en-US" dirty="0"/>
          </a:p>
        </p:txBody>
      </p:sp>
      <p:sp>
        <p:nvSpPr>
          <p:cNvPr id="4" name="TextBox 3"/>
          <p:cNvSpPr txBox="1"/>
          <p:nvPr/>
        </p:nvSpPr>
        <p:spPr>
          <a:xfrm>
            <a:off x="152400" y="3810000"/>
            <a:ext cx="4419600" cy="1200329"/>
          </a:xfrm>
          <a:prstGeom prst="rect">
            <a:avLst/>
          </a:prstGeom>
          <a:noFill/>
          <a:ln w="15875">
            <a:solidFill>
              <a:schemeClr val="accent4">
                <a:lumMod val="75000"/>
              </a:schemeClr>
            </a:solidFill>
          </a:ln>
        </p:spPr>
        <p:txBody>
          <a:bodyPr wrap="square" rtlCol="0">
            <a:spAutoFit/>
          </a:bodyPr>
          <a:lstStyle/>
          <a:p>
            <a:r>
              <a:rPr lang="en-US" dirty="0" smtClean="0"/>
              <a:t>245 10  International terrorism and its</a:t>
            </a:r>
          </a:p>
          <a:p>
            <a:r>
              <a:rPr lang="en-US" dirty="0" smtClean="0"/>
              <a:t>              control : $b developing</a:t>
            </a:r>
          </a:p>
          <a:p>
            <a:r>
              <a:rPr lang="en-US" dirty="0" smtClean="0"/>
              <a:t>              international law and operational</a:t>
            </a:r>
          </a:p>
          <a:p>
            <a:r>
              <a:rPr lang="en-US" dirty="0" smtClean="0"/>
              <a:t>              </a:t>
            </a:r>
            <a:r>
              <a:rPr lang="en-US" dirty="0" err="1" smtClean="0"/>
              <a:t>machanisms</a:t>
            </a:r>
            <a:r>
              <a:rPr lang="en-US" dirty="0" smtClean="0"/>
              <a:t> </a:t>
            </a:r>
            <a:r>
              <a:rPr lang="en-US" dirty="0" smtClean="0">
                <a:solidFill>
                  <a:srgbClr val="FF0000"/>
                </a:solidFill>
              </a:rPr>
              <a:t>[sic] </a:t>
            </a:r>
            <a:r>
              <a:rPr lang="en-US" dirty="0" smtClean="0"/>
              <a:t>/ $c </a:t>
            </a:r>
            <a:r>
              <a:rPr lang="en-US" dirty="0" err="1" smtClean="0"/>
              <a:t>Satish</a:t>
            </a:r>
            <a:r>
              <a:rPr lang="en-US" dirty="0" smtClean="0"/>
              <a:t> Chandra.</a:t>
            </a:r>
            <a:endParaRPr lang="en-US" dirty="0"/>
          </a:p>
        </p:txBody>
      </p:sp>
      <p:sp>
        <p:nvSpPr>
          <p:cNvPr id="5" name="TextBox 4"/>
          <p:cNvSpPr txBox="1"/>
          <p:nvPr/>
        </p:nvSpPr>
        <p:spPr>
          <a:xfrm>
            <a:off x="4681728" y="3810000"/>
            <a:ext cx="4343400" cy="1200329"/>
          </a:xfrm>
          <a:prstGeom prst="rect">
            <a:avLst/>
          </a:prstGeom>
          <a:noFill/>
          <a:ln w="19050">
            <a:solidFill>
              <a:schemeClr val="accent4">
                <a:lumMod val="75000"/>
              </a:schemeClr>
            </a:solidFill>
          </a:ln>
        </p:spPr>
        <p:txBody>
          <a:bodyPr wrap="square" rtlCol="0">
            <a:spAutoFit/>
          </a:bodyPr>
          <a:lstStyle/>
          <a:p>
            <a:r>
              <a:rPr lang="en-US" dirty="0" smtClean="0"/>
              <a:t>245 10  International terrorism and its</a:t>
            </a:r>
          </a:p>
          <a:p>
            <a:r>
              <a:rPr lang="en-US" dirty="0" smtClean="0"/>
              <a:t>              control : $b developing</a:t>
            </a:r>
          </a:p>
          <a:p>
            <a:r>
              <a:rPr lang="en-US" dirty="0" smtClean="0"/>
              <a:t>              international law and operational</a:t>
            </a:r>
          </a:p>
          <a:p>
            <a:r>
              <a:rPr lang="en-US" dirty="0" smtClean="0"/>
              <a:t>              </a:t>
            </a:r>
            <a:r>
              <a:rPr lang="en-US" dirty="0" err="1" smtClean="0"/>
              <a:t>machanisms</a:t>
            </a:r>
            <a:r>
              <a:rPr lang="en-US" dirty="0" smtClean="0"/>
              <a:t> / $c </a:t>
            </a:r>
            <a:r>
              <a:rPr lang="en-US" dirty="0" err="1" smtClean="0"/>
              <a:t>Satish</a:t>
            </a:r>
            <a:r>
              <a:rPr lang="en-US" dirty="0" smtClean="0"/>
              <a:t> Chandra.</a:t>
            </a:r>
            <a:endParaRPr lang="en-US" dirty="0"/>
          </a:p>
        </p:txBody>
      </p:sp>
      <p:sp>
        <p:nvSpPr>
          <p:cNvPr id="6" name="TextBox 5"/>
          <p:cNvSpPr txBox="1"/>
          <p:nvPr/>
        </p:nvSpPr>
        <p:spPr>
          <a:xfrm>
            <a:off x="152400" y="5181600"/>
            <a:ext cx="4419600" cy="1477328"/>
          </a:xfrm>
          <a:prstGeom prst="rect">
            <a:avLst/>
          </a:prstGeom>
          <a:noFill/>
          <a:ln w="19050">
            <a:solidFill>
              <a:schemeClr val="accent4">
                <a:lumMod val="75000"/>
              </a:schemeClr>
            </a:solidFill>
          </a:ln>
        </p:spPr>
        <p:txBody>
          <a:bodyPr wrap="square" rtlCol="0">
            <a:spAutoFit/>
          </a:bodyPr>
          <a:lstStyle/>
          <a:p>
            <a:r>
              <a:rPr lang="en-US" dirty="0" smtClean="0"/>
              <a:t>245 10  Sexual </a:t>
            </a:r>
            <a:r>
              <a:rPr lang="en-US" dirty="0" err="1" smtClean="0"/>
              <a:t>harrassment</a:t>
            </a:r>
            <a:r>
              <a:rPr lang="en-US" dirty="0" smtClean="0"/>
              <a:t> </a:t>
            </a:r>
            <a:r>
              <a:rPr lang="en-US" dirty="0" smtClean="0">
                <a:solidFill>
                  <a:srgbClr val="FF0000"/>
                </a:solidFill>
              </a:rPr>
              <a:t>[sic] </a:t>
            </a:r>
            <a:r>
              <a:rPr lang="en-US" dirty="0" smtClean="0"/>
              <a:t>in the</a:t>
            </a:r>
          </a:p>
          <a:p>
            <a:r>
              <a:rPr lang="en-US" dirty="0" smtClean="0"/>
              <a:t>              workplace / $c by </a:t>
            </a:r>
            <a:r>
              <a:rPr lang="en-US" dirty="0" err="1" smtClean="0"/>
              <a:t>Latiff</a:t>
            </a:r>
            <a:r>
              <a:rPr lang="en-US" dirty="0" smtClean="0"/>
              <a:t> </a:t>
            </a:r>
            <a:r>
              <a:rPr lang="en-US" dirty="0" err="1" smtClean="0"/>
              <a:t>Sher</a:t>
            </a:r>
            <a:endParaRPr lang="en-US" dirty="0" smtClean="0"/>
          </a:p>
          <a:p>
            <a:r>
              <a:rPr lang="en-US" dirty="0" smtClean="0"/>
              <a:t>              Mohamed.</a:t>
            </a:r>
          </a:p>
          <a:p>
            <a:r>
              <a:rPr lang="en-US" dirty="0" smtClean="0"/>
              <a:t>246 3_  Sexual </a:t>
            </a:r>
            <a:r>
              <a:rPr lang="en-US" dirty="0" err="1" smtClean="0"/>
              <a:t>harrassment</a:t>
            </a:r>
            <a:r>
              <a:rPr lang="en-US" dirty="0" smtClean="0"/>
              <a:t> in the workplace</a:t>
            </a:r>
          </a:p>
          <a:p>
            <a:r>
              <a:rPr lang="en-US" dirty="0" smtClean="0"/>
              <a:t>246 3_  Sexual harassment in the workplace</a:t>
            </a:r>
            <a:endParaRPr lang="en-US" dirty="0"/>
          </a:p>
        </p:txBody>
      </p:sp>
      <p:sp>
        <p:nvSpPr>
          <p:cNvPr id="7" name="TextBox 6"/>
          <p:cNvSpPr txBox="1"/>
          <p:nvPr/>
        </p:nvSpPr>
        <p:spPr>
          <a:xfrm>
            <a:off x="4681728" y="5181600"/>
            <a:ext cx="4343400" cy="1477328"/>
          </a:xfrm>
          <a:prstGeom prst="rect">
            <a:avLst/>
          </a:prstGeom>
          <a:noFill/>
          <a:ln w="19050">
            <a:solidFill>
              <a:schemeClr val="accent4">
                <a:lumMod val="75000"/>
              </a:schemeClr>
            </a:solidFill>
          </a:ln>
        </p:spPr>
        <p:txBody>
          <a:bodyPr wrap="square" rtlCol="0">
            <a:spAutoFit/>
          </a:bodyPr>
          <a:lstStyle/>
          <a:p>
            <a:r>
              <a:rPr lang="en-US" dirty="0" smtClean="0"/>
              <a:t>245 10  Sexual </a:t>
            </a:r>
            <a:r>
              <a:rPr lang="en-US" dirty="0" err="1" smtClean="0"/>
              <a:t>harrassment</a:t>
            </a:r>
            <a:r>
              <a:rPr lang="en-US" dirty="0" smtClean="0"/>
              <a:t> in the workplace</a:t>
            </a:r>
          </a:p>
          <a:p>
            <a:r>
              <a:rPr lang="en-US" dirty="0" smtClean="0"/>
              <a:t>              / $c by </a:t>
            </a:r>
            <a:r>
              <a:rPr lang="en-US" dirty="0" err="1" smtClean="0"/>
              <a:t>Latiff</a:t>
            </a:r>
            <a:r>
              <a:rPr lang="en-US" dirty="0" smtClean="0"/>
              <a:t> </a:t>
            </a:r>
            <a:r>
              <a:rPr lang="en-US" dirty="0" err="1" smtClean="0"/>
              <a:t>Sher</a:t>
            </a:r>
            <a:r>
              <a:rPr lang="en-US" dirty="0" smtClean="0"/>
              <a:t> Mohamed.</a:t>
            </a:r>
          </a:p>
          <a:p>
            <a:r>
              <a:rPr lang="en-US" dirty="0" smtClean="0"/>
              <a:t>246 </a:t>
            </a:r>
            <a:r>
              <a:rPr lang="en-US" dirty="0" smtClean="0">
                <a:solidFill>
                  <a:srgbClr val="FF0000"/>
                </a:solidFill>
              </a:rPr>
              <a:t>1</a:t>
            </a:r>
            <a:r>
              <a:rPr lang="en-US" dirty="0" smtClean="0"/>
              <a:t>_  </a:t>
            </a:r>
            <a:r>
              <a:rPr lang="en-US" dirty="0" smtClean="0">
                <a:solidFill>
                  <a:srgbClr val="FF0000"/>
                </a:solidFill>
              </a:rPr>
              <a:t>$</a:t>
            </a:r>
            <a:r>
              <a:rPr lang="en-US" dirty="0" err="1" smtClean="0">
                <a:solidFill>
                  <a:srgbClr val="FF0000"/>
                </a:solidFill>
              </a:rPr>
              <a:t>i</a:t>
            </a:r>
            <a:r>
              <a:rPr lang="en-US" dirty="0" smtClean="0">
                <a:solidFill>
                  <a:srgbClr val="FF0000"/>
                </a:solidFill>
              </a:rPr>
              <a:t> Title should read: </a:t>
            </a:r>
            <a:r>
              <a:rPr lang="en-US" dirty="0" smtClean="0"/>
              <a:t>$a</a:t>
            </a:r>
            <a:r>
              <a:rPr lang="en-US" dirty="0" smtClean="0">
                <a:solidFill>
                  <a:srgbClr val="FF0000"/>
                </a:solidFill>
              </a:rPr>
              <a:t> </a:t>
            </a:r>
            <a:r>
              <a:rPr lang="en-US" dirty="0" smtClean="0"/>
              <a:t>Sexual</a:t>
            </a:r>
          </a:p>
          <a:p>
            <a:r>
              <a:rPr lang="en-US" dirty="0" smtClean="0"/>
              <a:t>              harassment in the workplace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fontScale="92500" lnSpcReduction="20000"/>
          </a:bodyPr>
          <a:lstStyle/>
          <a:p>
            <a:r>
              <a:rPr lang="en-US" dirty="0" smtClean="0"/>
              <a:t>Inaccuracies (typos) not corrected in the recorded element</a:t>
            </a:r>
          </a:p>
          <a:p>
            <a:pPr lvl="1"/>
            <a:r>
              <a:rPr lang="en-US" dirty="0" smtClean="0"/>
              <a:t>Make note if necessary to explain</a:t>
            </a:r>
          </a:p>
          <a:p>
            <a:pPr lvl="1"/>
            <a:r>
              <a:rPr lang="en-US" dirty="0" smtClean="0"/>
              <a:t>Record corrected title proper as a variant title if considered important for access</a:t>
            </a:r>
            <a:endParaRPr lang="en-US" dirty="0"/>
          </a:p>
        </p:txBody>
      </p:sp>
      <p:sp>
        <p:nvSpPr>
          <p:cNvPr id="4" name="TextBox 3"/>
          <p:cNvSpPr txBox="1"/>
          <p:nvPr/>
        </p:nvSpPr>
        <p:spPr>
          <a:xfrm>
            <a:off x="152400" y="3962400"/>
            <a:ext cx="4419600" cy="2308324"/>
          </a:xfrm>
          <a:prstGeom prst="rect">
            <a:avLst/>
          </a:prstGeom>
          <a:noFill/>
          <a:ln w="15875">
            <a:solidFill>
              <a:schemeClr val="accent4">
                <a:lumMod val="75000"/>
              </a:schemeClr>
            </a:solidFill>
          </a:ln>
        </p:spPr>
        <p:txBody>
          <a:bodyPr wrap="square" rtlCol="0">
            <a:spAutoFit/>
          </a:bodyPr>
          <a:lstStyle/>
          <a:p>
            <a:r>
              <a:rPr lang="en-US" dirty="0" smtClean="0"/>
              <a:t>245 10  Hearing on pending legislative </a:t>
            </a:r>
            <a:r>
              <a:rPr lang="en-US" dirty="0" smtClean="0">
                <a:solidFill>
                  <a:srgbClr val="FF0000"/>
                </a:solidFill>
              </a:rPr>
              <a:t>[i.e.</a:t>
            </a:r>
          </a:p>
          <a:p>
            <a:r>
              <a:rPr lang="en-US" dirty="0" smtClean="0">
                <a:solidFill>
                  <a:srgbClr val="FF0000"/>
                </a:solidFill>
              </a:rPr>
              <a:t>              legislation]</a:t>
            </a:r>
            <a:r>
              <a:rPr lang="en-US" dirty="0" smtClean="0"/>
              <a:t> : $b hearing before the </a:t>
            </a:r>
          </a:p>
          <a:p>
            <a:r>
              <a:rPr lang="en-US" dirty="0" smtClean="0"/>
              <a:t>              Committee on Veterans’ Affairs,</a:t>
            </a:r>
          </a:p>
          <a:p>
            <a:r>
              <a:rPr lang="en-US" dirty="0" smtClean="0"/>
              <a:t>              United States Senate, One Hundred</a:t>
            </a:r>
          </a:p>
          <a:p>
            <a:r>
              <a:rPr lang="en-US" dirty="0" smtClean="0"/>
              <a:t>              Tenth Congress, first session, October</a:t>
            </a:r>
          </a:p>
          <a:p>
            <a:r>
              <a:rPr lang="en-US" dirty="0" smtClean="0"/>
              <a:t>              24, 2007.</a:t>
            </a:r>
          </a:p>
          <a:p>
            <a:r>
              <a:rPr lang="en-US" dirty="0" smtClean="0"/>
              <a:t>246 3_  Hearing on pending legislative</a:t>
            </a:r>
          </a:p>
          <a:p>
            <a:r>
              <a:rPr lang="en-US" dirty="0" smtClean="0"/>
              <a:t>246 3_  Hearing on pending legislation</a:t>
            </a:r>
            <a:endParaRPr lang="en-US" dirty="0"/>
          </a:p>
        </p:txBody>
      </p:sp>
      <p:sp>
        <p:nvSpPr>
          <p:cNvPr id="5" name="TextBox 4"/>
          <p:cNvSpPr txBox="1"/>
          <p:nvPr/>
        </p:nvSpPr>
        <p:spPr>
          <a:xfrm>
            <a:off x="4648200" y="3962400"/>
            <a:ext cx="4343400" cy="2308324"/>
          </a:xfrm>
          <a:prstGeom prst="rect">
            <a:avLst/>
          </a:prstGeom>
          <a:noFill/>
          <a:ln w="19050">
            <a:solidFill>
              <a:schemeClr val="accent4">
                <a:lumMod val="75000"/>
              </a:schemeClr>
            </a:solidFill>
          </a:ln>
        </p:spPr>
        <p:txBody>
          <a:bodyPr wrap="square" rtlCol="0">
            <a:spAutoFit/>
          </a:bodyPr>
          <a:lstStyle/>
          <a:p>
            <a:r>
              <a:rPr lang="en-US" dirty="0" smtClean="0"/>
              <a:t>245 10  Hearing on pending legislative : $b</a:t>
            </a:r>
          </a:p>
          <a:p>
            <a:r>
              <a:rPr lang="en-US" dirty="0" smtClean="0"/>
              <a:t>              hearing before the Committee on </a:t>
            </a:r>
          </a:p>
          <a:p>
            <a:r>
              <a:rPr lang="en-US" dirty="0" smtClean="0"/>
              <a:t>              Veterans’ Affairs, United States</a:t>
            </a:r>
          </a:p>
          <a:p>
            <a:r>
              <a:rPr lang="en-US" dirty="0" smtClean="0"/>
              <a:t>              Senate, One Hundred Tenth</a:t>
            </a:r>
          </a:p>
          <a:p>
            <a:r>
              <a:rPr lang="en-US" dirty="0" smtClean="0"/>
              <a:t>              Congress, first session, October 24,</a:t>
            </a:r>
          </a:p>
          <a:p>
            <a:r>
              <a:rPr lang="en-US" dirty="0" smtClean="0"/>
              <a:t>              2007.</a:t>
            </a:r>
          </a:p>
          <a:p>
            <a:r>
              <a:rPr lang="en-US" dirty="0" smtClean="0"/>
              <a:t>246 </a:t>
            </a:r>
            <a:r>
              <a:rPr lang="en-US" dirty="0" smtClean="0">
                <a:solidFill>
                  <a:srgbClr val="FF0000"/>
                </a:solidFill>
              </a:rPr>
              <a:t>1</a:t>
            </a:r>
            <a:r>
              <a:rPr lang="en-US" dirty="0" smtClean="0"/>
              <a:t>_  </a:t>
            </a:r>
            <a:r>
              <a:rPr lang="en-US" dirty="0" smtClean="0">
                <a:solidFill>
                  <a:srgbClr val="FF0000"/>
                </a:solidFill>
              </a:rPr>
              <a:t>$</a:t>
            </a:r>
            <a:r>
              <a:rPr lang="en-US" dirty="0" err="1" smtClean="0">
                <a:solidFill>
                  <a:srgbClr val="FF0000"/>
                </a:solidFill>
              </a:rPr>
              <a:t>i</a:t>
            </a:r>
            <a:r>
              <a:rPr lang="en-US" dirty="0" smtClean="0">
                <a:solidFill>
                  <a:srgbClr val="FF0000"/>
                </a:solidFill>
              </a:rPr>
              <a:t> Correct title should be: </a:t>
            </a:r>
            <a:r>
              <a:rPr lang="en-US" dirty="0" smtClean="0"/>
              <a:t>$a Hearing</a:t>
            </a:r>
          </a:p>
          <a:p>
            <a:r>
              <a:rPr lang="en-US" dirty="0" smtClean="0"/>
              <a:t>              on pending legislation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fontScale="92500" lnSpcReduction="20000"/>
          </a:bodyPr>
          <a:lstStyle/>
          <a:p>
            <a:r>
              <a:rPr lang="en-US" dirty="0" smtClean="0"/>
              <a:t>Inaccuracies (typos) not corrected in the recorded element</a:t>
            </a:r>
          </a:p>
          <a:p>
            <a:pPr lvl="1"/>
            <a:r>
              <a:rPr lang="en-US" dirty="0" smtClean="0"/>
              <a:t>Make note if necessary to explain</a:t>
            </a:r>
          </a:p>
          <a:p>
            <a:pPr lvl="1"/>
            <a:r>
              <a:rPr lang="en-US" dirty="0" smtClean="0"/>
              <a:t>Record corrected title proper as a variant title if considered important for access</a:t>
            </a:r>
            <a:endParaRPr lang="en-US" dirty="0"/>
          </a:p>
        </p:txBody>
      </p:sp>
      <p:sp>
        <p:nvSpPr>
          <p:cNvPr id="4" name="TextBox 3"/>
          <p:cNvSpPr txBox="1"/>
          <p:nvPr/>
        </p:nvSpPr>
        <p:spPr>
          <a:xfrm>
            <a:off x="152400" y="3733800"/>
            <a:ext cx="4419600" cy="723275"/>
          </a:xfrm>
          <a:prstGeom prst="rect">
            <a:avLst/>
          </a:prstGeom>
          <a:noFill/>
          <a:ln w="15875">
            <a:solidFill>
              <a:schemeClr val="accent4">
                <a:lumMod val="75000"/>
              </a:schemeClr>
            </a:solidFill>
          </a:ln>
        </p:spPr>
        <p:txBody>
          <a:bodyPr wrap="square" rtlCol="0">
            <a:spAutoFit/>
          </a:bodyPr>
          <a:lstStyle/>
          <a:p>
            <a:pPr>
              <a:spcAft>
                <a:spcPts val="600"/>
              </a:spcAft>
            </a:pPr>
            <a:r>
              <a:rPr lang="en-US" dirty="0" smtClean="0"/>
              <a:t>250      2nd ed.</a:t>
            </a:r>
          </a:p>
          <a:p>
            <a:r>
              <a:rPr lang="en-US" i="1" dirty="0" smtClean="0"/>
              <a:t>Source of information has: </a:t>
            </a:r>
            <a:r>
              <a:rPr lang="en-US" dirty="0" smtClean="0"/>
              <a:t>Second </a:t>
            </a:r>
            <a:r>
              <a:rPr lang="en-US" dirty="0" err="1" smtClean="0"/>
              <a:t>Editoin</a:t>
            </a:r>
            <a:endParaRPr lang="en-US" dirty="0"/>
          </a:p>
        </p:txBody>
      </p:sp>
      <p:sp>
        <p:nvSpPr>
          <p:cNvPr id="5" name="TextBox 4"/>
          <p:cNvSpPr txBox="1"/>
          <p:nvPr/>
        </p:nvSpPr>
        <p:spPr>
          <a:xfrm>
            <a:off x="4648200" y="3733800"/>
            <a:ext cx="4343400" cy="723275"/>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Second </a:t>
            </a:r>
            <a:r>
              <a:rPr lang="en-US" dirty="0" err="1" smtClean="0"/>
              <a:t>editoin</a:t>
            </a:r>
            <a:r>
              <a:rPr lang="en-US" dirty="0" smtClean="0"/>
              <a:t>.</a:t>
            </a:r>
          </a:p>
          <a:p>
            <a:r>
              <a:rPr lang="en-US" i="1" dirty="0" smtClean="0"/>
              <a:t>Source of information has: </a:t>
            </a:r>
            <a:r>
              <a:rPr lang="en-US" dirty="0" smtClean="0"/>
              <a:t>Second </a:t>
            </a:r>
            <a:r>
              <a:rPr lang="en-US" dirty="0" err="1" smtClean="0"/>
              <a:t>Editoin</a:t>
            </a:r>
            <a:endParaRPr lang="en-US" dirty="0" smtClean="0"/>
          </a:p>
        </p:txBody>
      </p:sp>
      <p:sp>
        <p:nvSpPr>
          <p:cNvPr id="6" name="TextBox 5"/>
          <p:cNvSpPr txBox="1"/>
          <p:nvPr/>
        </p:nvSpPr>
        <p:spPr>
          <a:xfrm>
            <a:off x="152400" y="4648200"/>
            <a:ext cx="4419600" cy="1000274"/>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4th [i.e. 5th] ed.</a:t>
            </a:r>
          </a:p>
          <a:p>
            <a:r>
              <a:rPr lang="en-US" i="1" dirty="0" smtClean="0"/>
              <a:t>Source of information incorrectly has: </a:t>
            </a:r>
            <a:r>
              <a:rPr lang="en-US" dirty="0" smtClean="0"/>
              <a:t>4th Edition</a:t>
            </a:r>
            <a:endParaRPr lang="en-US" dirty="0"/>
          </a:p>
        </p:txBody>
      </p:sp>
      <p:sp>
        <p:nvSpPr>
          <p:cNvPr id="7" name="TextBox 6"/>
          <p:cNvSpPr txBox="1"/>
          <p:nvPr/>
        </p:nvSpPr>
        <p:spPr>
          <a:xfrm>
            <a:off x="4648200" y="4648200"/>
            <a:ext cx="4419600" cy="1000274"/>
          </a:xfrm>
          <a:prstGeom prst="rect">
            <a:avLst/>
          </a:prstGeom>
          <a:noFill/>
          <a:ln w="19050">
            <a:solidFill>
              <a:schemeClr val="accent4">
                <a:lumMod val="75000"/>
              </a:schemeClr>
            </a:solidFill>
          </a:ln>
        </p:spPr>
        <p:txBody>
          <a:bodyPr wrap="square" rtlCol="0">
            <a:spAutoFit/>
          </a:bodyPr>
          <a:lstStyle/>
          <a:p>
            <a:pPr>
              <a:spcBef>
                <a:spcPct val="0"/>
              </a:spcBef>
              <a:spcAft>
                <a:spcPts val="600"/>
              </a:spcAft>
            </a:pPr>
            <a:r>
              <a:rPr lang="en-US" dirty="0" smtClean="0"/>
              <a:t>250      4th edition.</a:t>
            </a:r>
            <a:endParaRPr lang="en-US" dirty="0" smtClean="0">
              <a:solidFill>
                <a:srgbClr val="FF0000"/>
              </a:solidFill>
            </a:endParaRPr>
          </a:p>
          <a:p>
            <a:r>
              <a:rPr lang="en-US" dirty="0" smtClean="0"/>
              <a:t>500      Edition statement should read: 5th</a:t>
            </a:r>
          </a:p>
          <a:p>
            <a:r>
              <a:rPr lang="en-US" dirty="0" smtClean="0"/>
              <a:t>             edition.</a:t>
            </a:r>
          </a:p>
        </p:txBody>
      </p:sp>
      <p:sp>
        <p:nvSpPr>
          <p:cNvPr id="8" name="TextBox 7"/>
          <p:cNvSpPr txBox="1"/>
          <p:nvPr/>
        </p:nvSpPr>
        <p:spPr>
          <a:xfrm>
            <a:off x="152400" y="5843016"/>
            <a:ext cx="4419600" cy="646331"/>
          </a:xfrm>
          <a:prstGeom prst="rect">
            <a:avLst/>
          </a:prstGeom>
          <a:noFill/>
          <a:ln w="19050">
            <a:solidFill>
              <a:schemeClr val="accent4">
                <a:lumMod val="75000"/>
              </a:schemeClr>
            </a:solidFill>
          </a:ln>
        </p:spPr>
        <p:txBody>
          <a:bodyPr wrap="square" rtlCol="0">
            <a:spAutoFit/>
          </a:bodyPr>
          <a:lstStyle/>
          <a:p>
            <a:r>
              <a:rPr lang="en-US" dirty="0" smtClean="0"/>
              <a:t>490 1_  </a:t>
            </a:r>
            <a:r>
              <a:rPr lang="en-US" dirty="0" err="1" smtClean="0"/>
              <a:t>Kieler</a:t>
            </a:r>
            <a:r>
              <a:rPr lang="en-US" dirty="0" smtClean="0"/>
              <a:t> </a:t>
            </a:r>
            <a:r>
              <a:rPr lang="en-US" dirty="0" err="1" smtClean="0"/>
              <a:t>historische</a:t>
            </a:r>
            <a:r>
              <a:rPr lang="en-US" dirty="0" smtClean="0"/>
              <a:t> </a:t>
            </a:r>
            <a:r>
              <a:rPr lang="en-US" dirty="0" err="1" smtClean="0"/>
              <a:t>Studien</a:t>
            </a:r>
            <a:r>
              <a:rPr lang="en-US" dirty="0" smtClean="0"/>
              <a:t> ; $v Bd. 24</a:t>
            </a:r>
          </a:p>
          <a:p>
            <a:r>
              <a:rPr lang="en-US" dirty="0" smtClean="0"/>
              <a:t>              [i.e. 25]</a:t>
            </a:r>
            <a:endParaRPr lang="en-US" dirty="0"/>
          </a:p>
        </p:txBody>
      </p:sp>
      <p:sp>
        <p:nvSpPr>
          <p:cNvPr id="9" name="TextBox 8"/>
          <p:cNvSpPr txBox="1"/>
          <p:nvPr/>
        </p:nvSpPr>
        <p:spPr>
          <a:xfrm>
            <a:off x="4645152" y="5843016"/>
            <a:ext cx="4419600" cy="646331"/>
          </a:xfrm>
          <a:prstGeom prst="rect">
            <a:avLst/>
          </a:prstGeom>
          <a:noFill/>
          <a:ln w="19050">
            <a:solidFill>
              <a:schemeClr val="accent4">
                <a:lumMod val="75000"/>
              </a:schemeClr>
            </a:solidFill>
          </a:ln>
        </p:spPr>
        <p:txBody>
          <a:bodyPr wrap="square" rtlCol="0">
            <a:spAutoFit/>
          </a:bodyPr>
          <a:lstStyle/>
          <a:p>
            <a:r>
              <a:rPr lang="en-US" dirty="0" smtClean="0"/>
              <a:t>490 1_ </a:t>
            </a:r>
            <a:r>
              <a:rPr lang="en-US" dirty="0" err="1" smtClean="0"/>
              <a:t>Kieler</a:t>
            </a:r>
            <a:r>
              <a:rPr lang="en-US" dirty="0" smtClean="0"/>
              <a:t> </a:t>
            </a:r>
            <a:r>
              <a:rPr lang="en-US" dirty="0" err="1" smtClean="0"/>
              <a:t>historische</a:t>
            </a:r>
            <a:r>
              <a:rPr lang="en-US" dirty="0" smtClean="0"/>
              <a:t> </a:t>
            </a:r>
            <a:r>
              <a:rPr lang="en-US" dirty="0" err="1" smtClean="0"/>
              <a:t>Studien</a:t>
            </a:r>
            <a:r>
              <a:rPr lang="en-US" dirty="0" smtClean="0"/>
              <a:t> ; $v Bd. 24</a:t>
            </a:r>
          </a:p>
          <a:p>
            <a:r>
              <a:rPr lang="en-US" dirty="0" smtClean="0"/>
              <a:t>500      Series numbering should read: Bd. 25.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fontScale="92500" lnSpcReduction="20000"/>
          </a:bodyPr>
          <a:lstStyle/>
          <a:p>
            <a:r>
              <a:rPr lang="en-US" dirty="0" smtClean="0"/>
              <a:t>Bracketing much reduced</a:t>
            </a:r>
          </a:p>
          <a:p>
            <a:pPr lvl="1"/>
            <a:r>
              <a:rPr lang="en-US" dirty="0" smtClean="0"/>
              <a:t>Only when data recorded is taken from outside of the resource</a:t>
            </a:r>
          </a:p>
          <a:p>
            <a:pPr lvl="1"/>
            <a:r>
              <a:rPr lang="en-US" dirty="0" smtClean="0"/>
              <a:t>For cataloger devised data (except devised titles, where a note is made instead)</a:t>
            </a:r>
          </a:p>
        </p:txBody>
      </p:sp>
      <p:sp>
        <p:nvSpPr>
          <p:cNvPr id="4" name="TextBox 3"/>
          <p:cNvSpPr txBox="1"/>
          <p:nvPr/>
        </p:nvSpPr>
        <p:spPr>
          <a:xfrm>
            <a:off x="152400" y="3886200"/>
            <a:ext cx="4419600" cy="369332"/>
          </a:xfrm>
          <a:prstGeom prst="rect">
            <a:avLst/>
          </a:prstGeom>
          <a:noFill/>
          <a:ln w="15875">
            <a:solidFill>
              <a:schemeClr val="accent4">
                <a:lumMod val="75000"/>
              </a:schemeClr>
            </a:solidFill>
          </a:ln>
        </p:spPr>
        <p:txBody>
          <a:bodyPr wrap="square" rtlCol="0">
            <a:spAutoFit/>
          </a:bodyPr>
          <a:lstStyle/>
          <a:p>
            <a:r>
              <a:rPr lang="en-US" dirty="0" smtClean="0"/>
              <a:t>250     3e [</a:t>
            </a:r>
            <a:r>
              <a:rPr lang="en-US" dirty="0" err="1" smtClean="0">
                <a:cs typeface="Arial" charset="0"/>
              </a:rPr>
              <a:t>é</a:t>
            </a:r>
            <a:r>
              <a:rPr lang="en-US" dirty="0" err="1" smtClean="0"/>
              <a:t>d</a:t>
            </a:r>
            <a:r>
              <a:rPr lang="en-US" dirty="0" smtClean="0"/>
              <a:t>.].</a:t>
            </a:r>
          </a:p>
        </p:txBody>
      </p:sp>
      <p:sp>
        <p:nvSpPr>
          <p:cNvPr id="5" name="TextBox 4"/>
          <p:cNvSpPr txBox="1"/>
          <p:nvPr/>
        </p:nvSpPr>
        <p:spPr>
          <a:xfrm>
            <a:off x="4648200" y="3886200"/>
            <a:ext cx="4343400" cy="369332"/>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3e [</a:t>
            </a:r>
            <a:r>
              <a:rPr lang="en-US" dirty="0" err="1" smtClean="0">
                <a:cs typeface="Arial" charset="0"/>
              </a:rPr>
              <a:t>é</a:t>
            </a:r>
            <a:r>
              <a:rPr lang="en-US" dirty="0" err="1" smtClean="0"/>
              <a:t>d</a:t>
            </a:r>
            <a:r>
              <a:rPr lang="en-US" dirty="0" err="1" smtClean="0">
                <a:solidFill>
                  <a:srgbClr val="FF0000"/>
                </a:solidFill>
              </a:rPr>
              <a:t>ition</a:t>
            </a:r>
            <a:r>
              <a:rPr lang="en-US" dirty="0" smtClean="0"/>
              <a:t>].</a:t>
            </a:r>
          </a:p>
        </p:txBody>
      </p:sp>
      <p:sp>
        <p:nvSpPr>
          <p:cNvPr id="6" name="TextBox 5"/>
          <p:cNvSpPr txBox="1"/>
          <p:nvPr/>
        </p:nvSpPr>
        <p:spPr>
          <a:xfrm>
            <a:off x="152400" y="4419600"/>
            <a:ext cx="4419600" cy="369332"/>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[Version] 1.1.</a:t>
            </a:r>
          </a:p>
        </p:txBody>
      </p:sp>
      <p:sp>
        <p:nvSpPr>
          <p:cNvPr id="7" name="TextBox 6"/>
          <p:cNvSpPr txBox="1"/>
          <p:nvPr/>
        </p:nvSpPr>
        <p:spPr>
          <a:xfrm>
            <a:off x="4648200" y="4419600"/>
            <a:ext cx="4343400" cy="369332"/>
          </a:xfrm>
          <a:prstGeom prst="rect">
            <a:avLst/>
          </a:prstGeom>
          <a:noFill/>
          <a:ln w="19050">
            <a:solidFill>
              <a:schemeClr val="accent4">
                <a:lumMod val="75000"/>
              </a:schemeClr>
            </a:solidFill>
          </a:ln>
        </p:spPr>
        <p:txBody>
          <a:bodyPr wrap="square" rtlCol="0">
            <a:spAutoFit/>
          </a:bodyPr>
          <a:lstStyle/>
          <a:p>
            <a:pPr>
              <a:spcBef>
                <a:spcPct val="0"/>
              </a:spcBef>
              <a:spcAft>
                <a:spcPts val="600"/>
              </a:spcAft>
            </a:pPr>
            <a:r>
              <a:rPr lang="en-US" dirty="0" smtClean="0"/>
              <a:t>250     [Version] 1.1.</a:t>
            </a:r>
          </a:p>
        </p:txBody>
      </p:sp>
      <p:sp>
        <p:nvSpPr>
          <p:cNvPr id="8" name="TextBox 7"/>
          <p:cNvSpPr txBox="1"/>
          <p:nvPr/>
        </p:nvSpPr>
        <p:spPr>
          <a:xfrm>
            <a:off x="152400" y="4953000"/>
            <a:ext cx="4419600" cy="369332"/>
          </a:xfrm>
          <a:prstGeom prst="rect">
            <a:avLst/>
          </a:prstGeom>
          <a:noFill/>
          <a:ln w="19050">
            <a:solidFill>
              <a:schemeClr val="accent4">
                <a:lumMod val="75000"/>
              </a:schemeClr>
            </a:solidFill>
          </a:ln>
        </p:spPr>
        <p:txBody>
          <a:bodyPr wrap="square" rtlCol="0">
            <a:spAutoFit/>
          </a:bodyPr>
          <a:lstStyle/>
          <a:p>
            <a:r>
              <a:rPr lang="en-US" dirty="0" smtClean="0"/>
              <a:t>250     [New ed.] </a:t>
            </a:r>
            <a:endParaRPr lang="en-US" dirty="0"/>
          </a:p>
        </p:txBody>
      </p:sp>
      <p:sp>
        <p:nvSpPr>
          <p:cNvPr id="9" name="TextBox 8"/>
          <p:cNvSpPr txBox="1"/>
          <p:nvPr/>
        </p:nvSpPr>
        <p:spPr>
          <a:xfrm>
            <a:off x="4648200" y="4953000"/>
            <a:ext cx="4419600" cy="369332"/>
          </a:xfrm>
          <a:prstGeom prst="rect">
            <a:avLst/>
          </a:prstGeom>
          <a:noFill/>
          <a:ln w="19050">
            <a:solidFill>
              <a:schemeClr val="accent4">
                <a:lumMod val="75000"/>
              </a:schemeClr>
            </a:solidFill>
          </a:ln>
        </p:spPr>
        <p:txBody>
          <a:bodyPr wrap="square" rtlCol="0">
            <a:spAutoFit/>
          </a:bodyPr>
          <a:lstStyle/>
          <a:p>
            <a:r>
              <a:rPr lang="en-US" dirty="0" smtClean="0"/>
              <a:t>250     [New edition].</a:t>
            </a:r>
          </a:p>
        </p:txBody>
      </p:sp>
      <p:sp>
        <p:nvSpPr>
          <p:cNvPr id="10" name="TextBox 9"/>
          <p:cNvSpPr txBox="1"/>
          <p:nvPr/>
        </p:nvSpPr>
        <p:spPr>
          <a:xfrm>
            <a:off x="152400" y="5486400"/>
            <a:ext cx="4419600" cy="646331"/>
          </a:xfrm>
          <a:prstGeom prst="rect">
            <a:avLst/>
          </a:prstGeom>
          <a:noFill/>
          <a:ln w="19050">
            <a:solidFill>
              <a:schemeClr val="accent4">
                <a:lumMod val="75000"/>
              </a:schemeClr>
            </a:solidFill>
          </a:ln>
        </p:spPr>
        <p:txBody>
          <a:bodyPr wrap="square" rtlCol="0">
            <a:spAutoFit/>
          </a:bodyPr>
          <a:lstStyle/>
          <a:p>
            <a:r>
              <a:rPr lang="en-US" dirty="0" smtClean="0"/>
              <a:t>260     Vancouver [Wash.] : $b City of</a:t>
            </a:r>
          </a:p>
          <a:p>
            <a:r>
              <a:rPr lang="en-US" dirty="0" smtClean="0"/>
              <a:t>           Vancouver, $c c2009.</a:t>
            </a:r>
            <a:endParaRPr lang="en-US" dirty="0"/>
          </a:p>
        </p:txBody>
      </p:sp>
      <p:sp>
        <p:nvSpPr>
          <p:cNvPr id="11" name="TextBox 10"/>
          <p:cNvSpPr txBox="1"/>
          <p:nvPr/>
        </p:nvSpPr>
        <p:spPr>
          <a:xfrm>
            <a:off x="4648200" y="5486400"/>
            <a:ext cx="4419600" cy="1200329"/>
          </a:xfrm>
          <a:prstGeom prst="rect">
            <a:avLst/>
          </a:prstGeom>
          <a:noFill/>
          <a:ln w="19050">
            <a:solidFill>
              <a:schemeClr val="accent4">
                <a:lumMod val="75000"/>
              </a:schemeClr>
            </a:solidFill>
          </a:ln>
        </p:spPr>
        <p:txBody>
          <a:bodyPr wrap="square" rtlCol="0">
            <a:spAutoFit/>
          </a:bodyPr>
          <a:lstStyle/>
          <a:p>
            <a:r>
              <a:rPr lang="en-US" dirty="0" smtClean="0"/>
              <a:t>264 _1  Vancouver : $b City of Vancouver, $c</a:t>
            </a:r>
          </a:p>
          <a:p>
            <a:r>
              <a:rPr lang="en-US" dirty="0" smtClean="0"/>
              <a:t>              [2009]       </a:t>
            </a:r>
            <a:r>
              <a:rPr lang="en-US" i="1" dirty="0" smtClean="0">
                <a:solidFill>
                  <a:srgbClr val="FF0000"/>
                </a:solidFill>
              </a:rPr>
              <a:t>or</a:t>
            </a:r>
          </a:p>
          <a:p>
            <a:r>
              <a:rPr lang="en-US" dirty="0" smtClean="0"/>
              <a:t>264 _1  Vancouver [Washington] : $b City of</a:t>
            </a:r>
          </a:p>
          <a:p>
            <a:r>
              <a:rPr lang="en-US" dirty="0" smtClean="0"/>
              <a:t>              Vancouver, $c [2009]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7).tif"/>
          <p:cNvPicPr>
            <a:picLocks noChangeAspect="1"/>
          </p:cNvPicPr>
          <p:nvPr/>
        </p:nvPicPr>
        <p:blipFill>
          <a:blip r:embed="rId2" cstate="print"/>
          <a:stretch>
            <a:fillRect/>
          </a:stretch>
        </p:blipFill>
        <p:spPr>
          <a:xfrm>
            <a:off x="152400" y="0"/>
            <a:ext cx="4655375" cy="6858000"/>
          </a:xfrm>
          <a:prstGeom prst="rect">
            <a:avLst/>
          </a:prstGeom>
        </p:spPr>
      </p:pic>
      <p:pic>
        <p:nvPicPr>
          <p:cNvPr id="3" name="Picture 2" descr="image(14).tif"/>
          <p:cNvPicPr>
            <a:picLocks noChangeAspect="1"/>
          </p:cNvPicPr>
          <p:nvPr/>
        </p:nvPicPr>
        <p:blipFill>
          <a:blip r:embed="rId3" cstate="print"/>
          <a:stretch>
            <a:fillRect/>
          </a:stretch>
        </p:blipFill>
        <p:spPr>
          <a:xfrm>
            <a:off x="4800600" y="0"/>
            <a:ext cx="4224995" cy="6858000"/>
          </a:xfrm>
          <a:prstGeom prst="rect">
            <a:avLst/>
          </a:prstGeom>
        </p:spPr>
      </p:pic>
      <p:sp>
        <p:nvSpPr>
          <p:cNvPr id="4" name="TextBox 3"/>
          <p:cNvSpPr txBox="1"/>
          <p:nvPr/>
        </p:nvSpPr>
        <p:spPr>
          <a:xfrm>
            <a:off x="1447800" y="152400"/>
            <a:ext cx="1600200" cy="369332"/>
          </a:xfrm>
          <a:prstGeom prst="rect">
            <a:avLst/>
          </a:prstGeom>
          <a:solidFill>
            <a:schemeClr val="accent6">
              <a:lumMod val="20000"/>
              <a:lumOff val="80000"/>
            </a:schemeClr>
          </a:solidFill>
        </p:spPr>
        <p:txBody>
          <a:bodyPr wrap="square" rtlCol="0">
            <a:spAutoFit/>
          </a:bodyPr>
          <a:lstStyle/>
          <a:p>
            <a:pPr algn="ctr"/>
            <a:r>
              <a:rPr lang="en-US" dirty="0" smtClean="0">
                <a:solidFill>
                  <a:srgbClr val="0070C0"/>
                </a:solidFill>
              </a:rPr>
              <a:t>Title page</a:t>
            </a:r>
            <a:endParaRPr lang="en-US" dirty="0">
              <a:solidFill>
                <a:srgbClr val="0070C0"/>
              </a:solidFill>
            </a:endParaRPr>
          </a:p>
        </p:txBody>
      </p:sp>
      <p:sp>
        <p:nvSpPr>
          <p:cNvPr id="5" name="TextBox 4"/>
          <p:cNvSpPr txBox="1"/>
          <p:nvPr/>
        </p:nvSpPr>
        <p:spPr>
          <a:xfrm>
            <a:off x="6172200" y="152400"/>
            <a:ext cx="1752600" cy="369332"/>
          </a:xfrm>
          <a:prstGeom prst="rect">
            <a:avLst/>
          </a:prstGeom>
          <a:solidFill>
            <a:schemeClr val="accent6">
              <a:lumMod val="20000"/>
              <a:lumOff val="80000"/>
            </a:schemeClr>
          </a:solidFill>
        </p:spPr>
        <p:txBody>
          <a:bodyPr wrap="square" rtlCol="0">
            <a:spAutoFit/>
          </a:bodyPr>
          <a:lstStyle/>
          <a:p>
            <a:pPr algn="ctr"/>
            <a:r>
              <a:rPr lang="en-US" dirty="0" smtClean="0">
                <a:solidFill>
                  <a:srgbClr val="0070C0"/>
                </a:solidFill>
              </a:rPr>
              <a:t>Title page verso</a:t>
            </a:r>
            <a:endParaRPr lang="en-US" dirty="0">
              <a:solidFill>
                <a:srgbClr val="0070C0"/>
              </a:solidFill>
            </a:endParaRPr>
          </a:p>
        </p:txBody>
      </p:sp>
      <p:sp>
        <p:nvSpPr>
          <p:cNvPr id="6" name="TextBox 5"/>
          <p:cNvSpPr txBox="1"/>
          <p:nvPr/>
        </p:nvSpPr>
        <p:spPr>
          <a:xfrm>
            <a:off x="1066800" y="3962400"/>
            <a:ext cx="5410200" cy="2739211"/>
          </a:xfrm>
          <a:prstGeom prst="rect">
            <a:avLst/>
          </a:prstGeom>
          <a:solidFill>
            <a:schemeClr val="bg1"/>
          </a:solidFill>
          <a:ln w="19050">
            <a:solidFill>
              <a:schemeClr val="accent4">
                <a:lumMod val="75000"/>
              </a:schemeClr>
            </a:solidFill>
          </a:ln>
        </p:spPr>
        <p:txBody>
          <a:bodyPr wrap="square" rtlCol="0">
            <a:spAutoFit/>
          </a:bodyPr>
          <a:lstStyle/>
          <a:p>
            <a:pPr>
              <a:spcAft>
                <a:spcPts val="600"/>
              </a:spcAft>
            </a:pPr>
            <a:r>
              <a:rPr lang="en-US" dirty="0" smtClean="0"/>
              <a:t>AACR2:</a:t>
            </a:r>
          </a:p>
          <a:p>
            <a:r>
              <a:rPr lang="en-US" dirty="0" smtClean="0"/>
              <a:t>245 00  Verdict : $b Boris </a:t>
            </a:r>
            <a:r>
              <a:rPr lang="en-US" dirty="0" err="1" smtClean="0"/>
              <a:t>Berezovsky</a:t>
            </a:r>
            <a:r>
              <a:rPr lang="en-US" dirty="0" smtClean="0"/>
              <a:t> vs. Russia's</a:t>
            </a:r>
          </a:p>
          <a:p>
            <a:r>
              <a:rPr lang="en-US" dirty="0" smtClean="0"/>
              <a:t>              oligarchs / $c </a:t>
            </a:r>
            <a:r>
              <a:rPr lang="en-US" dirty="0" smtClean="0">
                <a:solidFill>
                  <a:srgbClr val="FF0000"/>
                </a:solidFill>
              </a:rPr>
              <a:t>[</a:t>
            </a:r>
            <a:r>
              <a:rPr lang="en-US" dirty="0" smtClean="0"/>
              <a:t>compiled and edited by Yuri</a:t>
            </a:r>
          </a:p>
          <a:p>
            <a:r>
              <a:rPr lang="en-US" dirty="0" smtClean="0"/>
              <a:t>              </a:t>
            </a:r>
            <a:r>
              <a:rPr lang="en-US" dirty="0" err="1" smtClean="0"/>
              <a:t>Felshtinsky</a:t>
            </a:r>
            <a:r>
              <a:rPr lang="en-US" dirty="0" smtClean="0">
                <a:solidFill>
                  <a:srgbClr val="FF0000"/>
                </a:solidFill>
              </a:rPr>
              <a:t>]</a:t>
            </a:r>
            <a:r>
              <a:rPr lang="en-US" dirty="0" smtClean="0"/>
              <a:t>.</a:t>
            </a:r>
          </a:p>
          <a:p>
            <a:endParaRPr lang="en-US" dirty="0" smtClean="0"/>
          </a:p>
          <a:p>
            <a:pPr>
              <a:spcAft>
                <a:spcPts val="600"/>
              </a:spcAft>
            </a:pPr>
            <a:r>
              <a:rPr lang="en-US" dirty="0" smtClean="0"/>
              <a:t>RDA:</a:t>
            </a:r>
          </a:p>
          <a:p>
            <a:r>
              <a:rPr lang="en-US" dirty="0" smtClean="0"/>
              <a:t>245 00  Verdict : $b Boris </a:t>
            </a:r>
            <a:r>
              <a:rPr lang="en-US" dirty="0" err="1" smtClean="0"/>
              <a:t>Berezovsky</a:t>
            </a:r>
            <a:r>
              <a:rPr lang="en-US" dirty="0" smtClean="0"/>
              <a:t> vs. Russia's</a:t>
            </a:r>
          </a:p>
          <a:p>
            <a:r>
              <a:rPr lang="en-US" dirty="0" smtClean="0"/>
              <a:t>              oligarchs / $c compiled and edited by Yuri</a:t>
            </a:r>
          </a:p>
          <a:p>
            <a:r>
              <a:rPr lang="en-US" dirty="0" smtClean="0"/>
              <a:t>              </a:t>
            </a:r>
            <a:r>
              <a:rPr lang="en-US" dirty="0" err="1" smtClean="0"/>
              <a:t>Felshtinsky</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6"/>
                                        </p:tgtEl>
                                        <p:attrNameLst>
                                          <p:attrName>ppt_y</p:attrName>
                                        </p:attrNameLst>
                                      </p:cBhvr>
                                      <p:tavLst>
                                        <p:tav tm="0">
                                          <p:val>
                                            <p:strVal val="#ppt_y"/>
                                          </p:val>
                                        </p:tav>
                                        <p:tav tm="100000">
                                          <p:val>
                                            <p:strVal val="#ppt_y"/>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AACR2 vs. RDA</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Much of AACR2 has been carried over to RDA</a:t>
            </a:r>
          </a:p>
          <a:p>
            <a:r>
              <a:rPr lang="en-US" dirty="0" smtClean="0"/>
              <a:t>Significant differences, but a lot is the same</a:t>
            </a:r>
          </a:p>
          <a:p>
            <a:r>
              <a:rPr lang="en-US" dirty="0" smtClean="0"/>
              <a:t>Terminology changes can confuse people</a:t>
            </a:r>
          </a:p>
          <a:p>
            <a:r>
              <a:rPr lang="en-US" dirty="0" smtClean="0"/>
              <a:t>Understanding FRBR group 1 and 2 entities will make applying RDA easier</a:t>
            </a:r>
          </a:p>
          <a:p>
            <a:r>
              <a:rPr lang="en-US" dirty="0" smtClean="0"/>
              <a:t>Training - use existing resources from LC, PCC, BL, ALCTS, etc. and consider developing additional exercises to do individually but to go over as a group</a:t>
            </a:r>
          </a:p>
          <a:p>
            <a:r>
              <a:rPr lang="en-US" dirty="0" smtClean="0"/>
              <a:t>Have tolerance for ambiguity and uncertainty during this period while things are shaking out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fontScale="92500" lnSpcReduction="20000"/>
          </a:bodyPr>
          <a:lstStyle/>
          <a:p>
            <a:r>
              <a:rPr lang="en-US" dirty="0" smtClean="0"/>
              <a:t>Copyright date cannot substitute for date of publication</a:t>
            </a:r>
          </a:p>
          <a:p>
            <a:pPr lvl="1"/>
            <a:r>
              <a:rPr lang="en-US" dirty="0" smtClean="0"/>
              <a:t>Copyright date only core if neither date of publication nor date of distribution is identified</a:t>
            </a:r>
          </a:p>
          <a:p>
            <a:pPr lvl="1"/>
            <a:r>
              <a:rPr lang="en-US" dirty="0" smtClean="0"/>
              <a:t>Use </a:t>
            </a:r>
            <a:r>
              <a:rPr lang="en-US" dirty="0" smtClean="0">
                <a:sym typeface="ALA BT Courier"/>
              </a:rPr>
              <a:t> and  in RDA records instead of c and p</a:t>
            </a:r>
            <a:endParaRPr lang="en-US" dirty="0" smtClean="0"/>
          </a:p>
        </p:txBody>
      </p:sp>
      <p:sp>
        <p:nvSpPr>
          <p:cNvPr id="6" name="TextBox 5"/>
          <p:cNvSpPr txBox="1"/>
          <p:nvPr/>
        </p:nvSpPr>
        <p:spPr>
          <a:xfrm>
            <a:off x="152400" y="4114800"/>
            <a:ext cx="4419600" cy="646331"/>
          </a:xfrm>
          <a:prstGeom prst="rect">
            <a:avLst/>
          </a:prstGeom>
          <a:noFill/>
          <a:ln w="19050">
            <a:solidFill>
              <a:schemeClr val="accent4">
                <a:lumMod val="75000"/>
              </a:schemeClr>
            </a:solidFill>
          </a:ln>
        </p:spPr>
        <p:txBody>
          <a:bodyPr wrap="square" rtlCol="0">
            <a:spAutoFit/>
          </a:bodyPr>
          <a:lstStyle/>
          <a:p>
            <a:r>
              <a:rPr lang="en-US" dirty="0" smtClean="0"/>
              <a:t>260     New York : $b Springer Pub. Co., $c</a:t>
            </a:r>
          </a:p>
          <a:p>
            <a:pPr>
              <a:spcAft>
                <a:spcPts val="600"/>
              </a:spcAft>
            </a:pPr>
            <a:r>
              <a:rPr lang="en-US" dirty="0" smtClean="0"/>
              <a:t>           c2011.</a:t>
            </a:r>
          </a:p>
        </p:txBody>
      </p:sp>
      <p:sp>
        <p:nvSpPr>
          <p:cNvPr id="12" name="TextBox 11"/>
          <p:cNvSpPr txBox="1"/>
          <p:nvPr/>
        </p:nvSpPr>
        <p:spPr>
          <a:xfrm>
            <a:off x="4648200" y="4114800"/>
            <a:ext cx="4419600" cy="2262158"/>
          </a:xfrm>
          <a:prstGeom prst="rect">
            <a:avLst/>
          </a:prstGeom>
          <a:noFill/>
          <a:ln w="19050">
            <a:solidFill>
              <a:schemeClr val="accent4">
                <a:lumMod val="75000"/>
              </a:schemeClr>
            </a:solidFill>
          </a:ln>
        </p:spPr>
        <p:txBody>
          <a:bodyPr wrap="square" rtlCol="0">
            <a:spAutoFit/>
          </a:bodyPr>
          <a:lstStyle/>
          <a:p>
            <a:r>
              <a:rPr lang="en-US" dirty="0" smtClean="0"/>
              <a:t>264 _1  New York : $b Springer Publishing</a:t>
            </a:r>
          </a:p>
          <a:p>
            <a:pPr>
              <a:spcAft>
                <a:spcPts val="600"/>
              </a:spcAft>
            </a:pPr>
            <a:r>
              <a:rPr lang="en-US" dirty="0" smtClean="0"/>
              <a:t>              Company, $c [2011]</a:t>
            </a:r>
          </a:p>
          <a:p>
            <a:pPr>
              <a:spcAft>
                <a:spcPts val="1200"/>
              </a:spcAft>
            </a:pPr>
            <a:r>
              <a:rPr lang="en-US" i="1" dirty="0" smtClean="0">
                <a:solidFill>
                  <a:srgbClr val="FF0000"/>
                </a:solidFill>
              </a:rPr>
              <a:t>   or</a:t>
            </a:r>
          </a:p>
          <a:p>
            <a:r>
              <a:rPr lang="en-US" dirty="0" smtClean="0"/>
              <a:t>264 _1  New York : $b Springer Publishing</a:t>
            </a:r>
          </a:p>
          <a:p>
            <a:r>
              <a:rPr lang="en-US" dirty="0" smtClean="0"/>
              <a:t>              Company, $c [2011]</a:t>
            </a:r>
          </a:p>
          <a:p>
            <a:r>
              <a:rPr lang="en-US" dirty="0" smtClean="0"/>
              <a:t>264 _4  $c </a:t>
            </a:r>
            <a:r>
              <a:rPr lang="en-US" dirty="0" smtClean="0">
                <a:latin typeface="Arial"/>
                <a:cs typeface="Arial"/>
                <a:sym typeface="ALA BT Courier"/>
              </a:rPr>
              <a:t>©</a:t>
            </a:r>
            <a:r>
              <a:rPr lang="en-US" dirty="0" smtClean="0">
                <a:sym typeface="ALA BT Courier"/>
              </a:rPr>
              <a:t>2011</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682.bmp"/>
          <p:cNvPicPr>
            <a:picLocks noChangeAspect="1"/>
          </p:cNvPicPr>
          <p:nvPr/>
        </p:nvPicPr>
        <p:blipFill>
          <a:blip r:embed="rId2" cstate="print"/>
          <a:stretch>
            <a:fillRect/>
          </a:stretch>
        </p:blipFill>
        <p:spPr>
          <a:xfrm>
            <a:off x="533400" y="685800"/>
            <a:ext cx="3616210" cy="5262210"/>
          </a:xfrm>
          <a:prstGeom prst="rect">
            <a:avLst/>
          </a:prstGeom>
        </p:spPr>
      </p:pic>
      <p:pic>
        <p:nvPicPr>
          <p:cNvPr id="3" name="Picture 2" descr="ScreenShot683.bmp"/>
          <p:cNvPicPr>
            <a:picLocks noChangeAspect="1"/>
          </p:cNvPicPr>
          <p:nvPr/>
        </p:nvPicPr>
        <p:blipFill>
          <a:blip r:embed="rId3" cstate="print"/>
          <a:stretch>
            <a:fillRect/>
          </a:stretch>
        </p:blipFill>
        <p:spPr>
          <a:xfrm>
            <a:off x="4419599" y="533400"/>
            <a:ext cx="4133704" cy="598981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t>Significant Differences - Parallel Titles</a:t>
            </a:r>
            <a:endParaRPr lang="en-US" dirty="0"/>
          </a:p>
        </p:txBody>
      </p:sp>
      <p:sp>
        <p:nvSpPr>
          <p:cNvPr id="3" name="Content Placeholder 2"/>
          <p:cNvSpPr>
            <a:spLocks noGrp="1"/>
          </p:cNvSpPr>
          <p:nvPr>
            <p:ph idx="1"/>
          </p:nvPr>
        </p:nvSpPr>
        <p:spPr>
          <a:xfrm>
            <a:off x="457200" y="1600201"/>
            <a:ext cx="8229600" cy="2057400"/>
          </a:xfrm>
        </p:spPr>
        <p:txBody>
          <a:bodyPr>
            <a:normAutofit lnSpcReduction="10000"/>
          </a:bodyPr>
          <a:lstStyle/>
          <a:p>
            <a:r>
              <a:rPr lang="en-US" dirty="0" smtClean="0"/>
              <a:t>Taken from anywhere in resource (2.3.3.2)</a:t>
            </a:r>
          </a:p>
          <a:p>
            <a:r>
              <a:rPr lang="en-US" dirty="0" smtClean="0"/>
              <a:t>No limit on number transcribed (no first-level, second-level, or third-level of description as in AACR2; parallel titles proper are </a:t>
            </a:r>
            <a:r>
              <a:rPr lang="en-US" dirty="0" smtClean="0"/>
              <a:t>LC-PCC </a:t>
            </a:r>
            <a:r>
              <a:rPr lang="en-US" dirty="0" smtClean="0"/>
              <a:t>core)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tif"/>
          <p:cNvPicPr>
            <a:picLocks noChangeAspect="1"/>
          </p:cNvPicPr>
          <p:nvPr/>
        </p:nvPicPr>
        <p:blipFill>
          <a:blip r:embed="rId2" cstate="print"/>
          <a:stretch>
            <a:fillRect/>
          </a:stretch>
        </p:blipFill>
        <p:spPr>
          <a:xfrm>
            <a:off x="4273104" y="0"/>
            <a:ext cx="4870896" cy="6858000"/>
          </a:xfrm>
          <a:prstGeom prst="rect">
            <a:avLst/>
          </a:prstGeom>
        </p:spPr>
      </p:pic>
      <p:pic>
        <p:nvPicPr>
          <p:cNvPr id="3" name="Picture 2" descr="Serial Scan_20130610_164426.tif"/>
          <p:cNvPicPr>
            <a:picLocks noChangeAspect="1"/>
          </p:cNvPicPr>
          <p:nvPr/>
        </p:nvPicPr>
        <p:blipFill>
          <a:blip r:embed="rId3" cstate="print"/>
          <a:stretch>
            <a:fillRect/>
          </a:stretch>
        </p:blipFill>
        <p:spPr>
          <a:xfrm>
            <a:off x="0" y="0"/>
            <a:ext cx="4285488" cy="7204253"/>
          </a:xfrm>
          <a:prstGeom prst="rect">
            <a:avLst/>
          </a:prstGeom>
        </p:spPr>
      </p:pic>
      <p:sp>
        <p:nvSpPr>
          <p:cNvPr id="4" name="TextBox 3"/>
          <p:cNvSpPr txBox="1"/>
          <p:nvPr/>
        </p:nvSpPr>
        <p:spPr>
          <a:xfrm>
            <a:off x="1752600" y="152400"/>
            <a:ext cx="762000" cy="323165"/>
          </a:xfrm>
          <a:prstGeom prst="rect">
            <a:avLst/>
          </a:prstGeom>
          <a:solidFill>
            <a:schemeClr val="bg2">
              <a:lumMod val="90000"/>
            </a:schemeClr>
          </a:solidFill>
        </p:spPr>
        <p:txBody>
          <a:bodyPr wrap="square" rtlCol="0">
            <a:spAutoFit/>
          </a:bodyPr>
          <a:lstStyle/>
          <a:p>
            <a:r>
              <a:rPr lang="en-US" sz="1500" b="1" dirty="0" smtClean="0"/>
              <a:t>COVER</a:t>
            </a:r>
            <a:endParaRPr lang="en-US" sz="1500" b="1" dirty="0"/>
          </a:p>
        </p:txBody>
      </p:sp>
      <p:sp>
        <p:nvSpPr>
          <p:cNvPr id="5" name="TextBox 4"/>
          <p:cNvSpPr txBox="1"/>
          <p:nvPr/>
        </p:nvSpPr>
        <p:spPr>
          <a:xfrm>
            <a:off x="6324600" y="152400"/>
            <a:ext cx="1066800" cy="323165"/>
          </a:xfrm>
          <a:prstGeom prst="rect">
            <a:avLst/>
          </a:prstGeom>
          <a:solidFill>
            <a:schemeClr val="bg2">
              <a:lumMod val="90000"/>
            </a:schemeClr>
          </a:solidFill>
        </p:spPr>
        <p:txBody>
          <a:bodyPr wrap="square" rtlCol="0">
            <a:spAutoFit/>
          </a:bodyPr>
          <a:lstStyle/>
          <a:p>
            <a:r>
              <a:rPr lang="en-US" sz="1500" b="1" dirty="0" smtClean="0"/>
              <a:t>TITLE PAGE</a:t>
            </a:r>
            <a:endParaRPr lang="en-US" sz="1500" b="1" dirty="0"/>
          </a:p>
        </p:txBody>
      </p:sp>
      <p:sp>
        <p:nvSpPr>
          <p:cNvPr id="6" name="TextBox 5"/>
          <p:cNvSpPr txBox="1"/>
          <p:nvPr/>
        </p:nvSpPr>
        <p:spPr>
          <a:xfrm>
            <a:off x="4398264" y="3534013"/>
            <a:ext cx="4617720" cy="3293209"/>
          </a:xfrm>
          <a:prstGeom prst="rect">
            <a:avLst/>
          </a:prstGeom>
          <a:solidFill>
            <a:schemeClr val="bg1"/>
          </a:solidFill>
          <a:ln w="19050">
            <a:solidFill>
              <a:schemeClr val="tx1"/>
            </a:solidFill>
          </a:ln>
        </p:spPr>
        <p:txBody>
          <a:bodyPr wrap="square" rtlCol="0">
            <a:spAutoFit/>
          </a:bodyPr>
          <a:lstStyle/>
          <a:p>
            <a:r>
              <a:rPr lang="en-US" sz="1300" dirty="0" smtClean="0"/>
              <a:t>AACR2:</a:t>
            </a:r>
          </a:p>
          <a:p>
            <a:r>
              <a:rPr lang="en-US" sz="1300" dirty="0" smtClean="0"/>
              <a:t>245 10 United Nations resolutions and decisions relating to the</a:t>
            </a:r>
          </a:p>
          <a:p>
            <a:r>
              <a:rPr lang="en-US" sz="1300" dirty="0" smtClean="0"/>
              <a:t>             Office of the United Nations High Commissioner for</a:t>
            </a:r>
          </a:p>
          <a:p>
            <a:r>
              <a:rPr lang="en-US" sz="1300" dirty="0" smtClean="0"/>
              <a:t>             Refugees.</a:t>
            </a:r>
          </a:p>
          <a:p>
            <a:r>
              <a:rPr lang="en-US" sz="1300" dirty="0" smtClean="0"/>
              <a:t>246 1_ $</a:t>
            </a:r>
            <a:r>
              <a:rPr lang="en-US" sz="1300" dirty="0" err="1" smtClean="0"/>
              <a:t>i</a:t>
            </a:r>
            <a:r>
              <a:rPr lang="en-US" sz="1300" dirty="0" smtClean="0"/>
              <a:t> </a:t>
            </a:r>
            <a:r>
              <a:rPr lang="fr-FR" sz="1300" dirty="0" err="1" smtClean="0"/>
              <a:t>Parallel</a:t>
            </a:r>
            <a:r>
              <a:rPr lang="fr-FR" sz="1300" dirty="0" smtClean="0"/>
              <a:t> </a:t>
            </a:r>
            <a:r>
              <a:rPr lang="fr-FR" sz="1300" dirty="0" err="1" smtClean="0"/>
              <a:t>title</a:t>
            </a:r>
            <a:r>
              <a:rPr lang="fr-FR" sz="1300" dirty="0" smtClean="0"/>
              <a:t> on </a:t>
            </a:r>
            <a:r>
              <a:rPr lang="fr-FR" sz="1300" dirty="0" err="1" smtClean="0"/>
              <a:t>cover</a:t>
            </a:r>
            <a:r>
              <a:rPr lang="fr-FR" sz="1300" dirty="0" smtClean="0"/>
              <a:t>:  $a Résolutions et décisions des</a:t>
            </a:r>
          </a:p>
          <a:p>
            <a:r>
              <a:rPr lang="fr-FR" sz="1300" dirty="0" smtClean="0"/>
              <a:t>             Nations Unies relatives au Haut Commissariat des Nations</a:t>
            </a:r>
          </a:p>
          <a:p>
            <a:r>
              <a:rPr lang="fr-FR" sz="1300" dirty="0" smtClean="0"/>
              <a:t>             Unies pour les réfugiés</a:t>
            </a:r>
          </a:p>
          <a:p>
            <a:endParaRPr lang="fr-FR" sz="1300" dirty="0" smtClean="0"/>
          </a:p>
          <a:p>
            <a:r>
              <a:rPr lang="fr-FR" sz="1300" dirty="0" smtClean="0"/>
              <a:t>RDA:</a:t>
            </a:r>
          </a:p>
          <a:p>
            <a:r>
              <a:rPr lang="en-US" sz="1300" dirty="0" smtClean="0"/>
              <a:t>245 10 United Nations resolutions and decisions relating to the</a:t>
            </a:r>
          </a:p>
          <a:p>
            <a:r>
              <a:rPr lang="en-US" sz="1300" dirty="0" smtClean="0"/>
              <a:t>             Office of the United Nations High Commissioner for</a:t>
            </a:r>
          </a:p>
          <a:p>
            <a:r>
              <a:rPr lang="en-US" sz="1300" dirty="0" smtClean="0"/>
              <a:t>             Refugees = $b </a:t>
            </a:r>
            <a:r>
              <a:rPr lang="fr-FR" sz="1300" dirty="0" smtClean="0"/>
              <a:t>Résolutions et décisions des Nations Unies</a:t>
            </a:r>
          </a:p>
          <a:p>
            <a:r>
              <a:rPr lang="fr-FR" sz="1300" dirty="0" smtClean="0"/>
              <a:t>             relatives au Haut Commissariat des Nations Unies pour les</a:t>
            </a:r>
          </a:p>
          <a:p>
            <a:r>
              <a:rPr lang="fr-FR" sz="1300" dirty="0" smtClean="0"/>
              <a:t>             réfugiés.</a:t>
            </a:r>
          </a:p>
          <a:p>
            <a:r>
              <a:rPr lang="fr-FR" sz="1300" dirty="0" smtClean="0"/>
              <a:t>246 31 Résolutions et décisions des Nations Unies relatives au </a:t>
            </a:r>
          </a:p>
          <a:p>
            <a:r>
              <a:rPr lang="fr-FR" sz="1300" dirty="0" smtClean="0"/>
              <a:t>             Haut Commissariat des Nations Unies pour les réfugiés</a:t>
            </a:r>
            <a:endParaRPr lang="en-US"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ial Scan_20130610_175721.tif"/>
          <p:cNvPicPr>
            <a:picLocks noChangeAspect="1"/>
          </p:cNvPicPr>
          <p:nvPr/>
        </p:nvPicPr>
        <p:blipFill>
          <a:blip r:embed="rId2" cstate="print"/>
          <a:stretch>
            <a:fillRect/>
          </a:stretch>
        </p:blipFill>
        <p:spPr>
          <a:xfrm>
            <a:off x="0" y="228600"/>
            <a:ext cx="4552432" cy="6431341"/>
          </a:xfrm>
          <a:prstGeom prst="rect">
            <a:avLst/>
          </a:prstGeom>
          <a:ln w="12700">
            <a:solidFill>
              <a:schemeClr val="tx1"/>
            </a:solidFill>
          </a:ln>
        </p:spPr>
      </p:pic>
      <p:pic>
        <p:nvPicPr>
          <p:cNvPr id="4" name="Picture 3" descr="Serial Scan_20130610_175836.tif"/>
          <p:cNvPicPr>
            <a:picLocks noChangeAspect="1"/>
          </p:cNvPicPr>
          <p:nvPr/>
        </p:nvPicPr>
        <p:blipFill>
          <a:blip r:embed="rId3" cstate="print"/>
          <a:stretch>
            <a:fillRect/>
          </a:stretch>
        </p:blipFill>
        <p:spPr>
          <a:xfrm>
            <a:off x="4571451" y="228600"/>
            <a:ext cx="4592643" cy="6437376"/>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086600" cy="5078313"/>
          </a:xfrm>
          <a:prstGeom prst="rect">
            <a:avLst/>
          </a:prstGeom>
          <a:noFill/>
          <a:ln w="19050">
            <a:solidFill>
              <a:schemeClr val="tx1"/>
            </a:solidFill>
          </a:ln>
        </p:spPr>
        <p:txBody>
          <a:bodyPr wrap="square" rtlCol="0">
            <a:spAutoFit/>
          </a:bodyPr>
          <a:lstStyle/>
          <a:p>
            <a:r>
              <a:rPr lang="en-US" dirty="0" smtClean="0"/>
              <a:t>AACR2:</a:t>
            </a:r>
          </a:p>
          <a:p>
            <a:endParaRPr lang="en-US" dirty="0" smtClean="0"/>
          </a:p>
          <a:p>
            <a:r>
              <a:rPr lang="en-US" dirty="0" smtClean="0"/>
              <a:t>110 1   Vietnam.</a:t>
            </a:r>
          </a:p>
          <a:p>
            <a:r>
              <a:rPr lang="en-US" dirty="0" smtClean="0"/>
              <a:t>245 10 Một số </a:t>
            </a:r>
            <a:r>
              <a:rPr lang="en-US" dirty="0" err="1" smtClean="0"/>
              <a:t>văn</a:t>
            </a:r>
            <a:r>
              <a:rPr lang="en-US" dirty="0" smtClean="0"/>
              <a:t> </a:t>
            </a:r>
            <a:r>
              <a:rPr lang="en-US" dirty="0" err="1" smtClean="0"/>
              <a:t>bản</a:t>
            </a:r>
            <a:r>
              <a:rPr lang="en-US" dirty="0" smtClean="0"/>
              <a:t> </a:t>
            </a:r>
            <a:r>
              <a:rPr lang="en-US" dirty="0" err="1" smtClean="0"/>
              <a:t>quy</a:t>
            </a:r>
            <a:r>
              <a:rPr lang="en-US" dirty="0" smtClean="0"/>
              <a:t> </a:t>
            </a:r>
            <a:r>
              <a:rPr lang="en-US" dirty="0" err="1" smtClean="0"/>
              <a:t>định</a:t>
            </a:r>
            <a:r>
              <a:rPr lang="en-US" dirty="0" smtClean="0"/>
              <a:t> </a:t>
            </a:r>
            <a:r>
              <a:rPr lang="en-US" dirty="0" err="1" smtClean="0"/>
              <a:t>khung</a:t>
            </a:r>
            <a:r>
              <a:rPr lang="en-US" dirty="0" smtClean="0"/>
              <a:t> </a:t>
            </a:r>
            <a:r>
              <a:rPr lang="en-US" dirty="0" err="1" smtClean="0"/>
              <a:t>pháp</a:t>
            </a:r>
            <a:r>
              <a:rPr lang="en-US" dirty="0" smtClean="0"/>
              <a:t> </a:t>
            </a:r>
            <a:r>
              <a:rPr lang="en-US" dirty="0" err="1" smtClean="0"/>
              <a:t>ly</a:t>
            </a:r>
            <a:r>
              <a:rPr lang="en-US" dirty="0" smtClean="0"/>
              <a:t>́ </a:t>
            </a:r>
            <a:r>
              <a:rPr lang="en-US" dirty="0" err="1" smtClean="0"/>
              <a:t>ve</a:t>
            </a:r>
            <a:r>
              <a:rPr lang="en-US" dirty="0" smtClean="0"/>
              <a:t>̂̀ </a:t>
            </a:r>
            <a:r>
              <a:rPr lang="en-US" dirty="0" err="1" smtClean="0"/>
              <a:t>bảo</a:t>
            </a:r>
            <a:r>
              <a:rPr lang="en-US" dirty="0" smtClean="0"/>
              <a:t> hộ </a:t>
            </a:r>
            <a:r>
              <a:rPr lang="en-US" dirty="0" err="1" smtClean="0"/>
              <a:t>gio</a:t>
            </a:r>
            <a:r>
              <a:rPr lang="en-US" dirty="0" smtClean="0"/>
              <a:t>̂́</a:t>
            </a:r>
            <a:r>
              <a:rPr lang="en-US" dirty="0" err="1" smtClean="0"/>
              <a:t>ng</a:t>
            </a:r>
            <a:r>
              <a:rPr lang="en-US" dirty="0" smtClean="0"/>
              <a:t> </a:t>
            </a:r>
            <a:r>
              <a:rPr lang="en-US" dirty="0" err="1" smtClean="0"/>
              <a:t>cây</a:t>
            </a:r>
            <a:r>
              <a:rPr lang="en-US" dirty="0" smtClean="0"/>
              <a:t> </a:t>
            </a:r>
            <a:r>
              <a:rPr lang="en-US" dirty="0" err="1" smtClean="0"/>
              <a:t>tro</a:t>
            </a:r>
            <a:r>
              <a:rPr lang="en-US" dirty="0" smtClean="0"/>
              <a:t>̂̀</a:t>
            </a:r>
            <a:r>
              <a:rPr lang="en-US" dirty="0" err="1" smtClean="0"/>
              <a:t>ng</a:t>
            </a:r>
            <a:endParaRPr lang="en-US" dirty="0" smtClean="0"/>
          </a:p>
          <a:p>
            <a:r>
              <a:rPr lang="en-US" dirty="0" smtClean="0"/>
              <a:t>             Việt Nam.</a:t>
            </a:r>
          </a:p>
          <a:p>
            <a:r>
              <a:rPr lang="en-US" dirty="0" smtClean="0"/>
              <a:t>246 15 Legal documents on Vietnamese plant variety protection</a:t>
            </a:r>
          </a:p>
          <a:p>
            <a:r>
              <a:rPr lang="en-US" dirty="0" smtClean="0"/>
              <a:t>546       Vietnamese and English text on inverted pages.</a:t>
            </a:r>
          </a:p>
          <a:p>
            <a:r>
              <a:rPr lang="en-US" dirty="0" smtClean="0"/>
              <a:t> </a:t>
            </a:r>
          </a:p>
          <a:p>
            <a:endParaRPr lang="en-US" dirty="0" smtClean="0"/>
          </a:p>
          <a:p>
            <a:r>
              <a:rPr lang="en-US" dirty="0" smtClean="0"/>
              <a:t>RDA:</a:t>
            </a:r>
          </a:p>
          <a:p>
            <a:endParaRPr lang="en-US" dirty="0" smtClean="0"/>
          </a:p>
          <a:p>
            <a:r>
              <a:rPr lang="en-US" dirty="0" smtClean="0"/>
              <a:t>110 1   Vietnam.</a:t>
            </a:r>
          </a:p>
          <a:p>
            <a:r>
              <a:rPr lang="en-US" dirty="0" smtClean="0"/>
              <a:t>245 10 Một số </a:t>
            </a:r>
            <a:r>
              <a:rPr lang="en-US" dirty="0" err="1" smtClean="0"/>
              <a:t>văn</a:t>
            </a:r>
            <a:r>
              <a:rPr lang="en-US" dirty="0" smtClean="0"/>
              <a:t> </a:t>
            </a:r>
            <a:r>
              <a:rPr lang="en-US" dirty="0" err="1" smtClean="0"/>
              <a:t>bản</a:t>
            </a:r>
            <a:r>
              <a:rPr lang="en-US" dirty="0" smtClean="0"/>
              <a:t> </a:t>
            </a:r>
            <a:r>
              <a:rPr lang="en-US" dirty="0" err="1" smtClean="0"/>
              <a:t>quy</a:t>
            </a:r>
            <a:r>
              <a:rPr lang="en-US" dirty="0" smtClean="0"/>
              <a:t> </a:t>
            </a:r>
            <a:r>
              <a:rPr lang="en-US" dirty="0" err="1" smtClean="0"/>
              <a:t>định</a:t>
            </a:r>
            <a:r>
              <a:rPr lang="en-US" dirty="0" smtClean="0"/>
              <a:t> </a:t>
            </a:r>
            <a:r>
              <a:rPr lang="en-US" dirty="0" err="1" smtClean="0"/>
              <a:t>khung</a:t>
            </a:r>
            <a:r>
              <a:rPr lang="en-US" dirty="0" smtClean="0"/>
              <a:t> </a:t>
            </a:r>
            <a:r>
              <a:rPr lang="en-US" dirty="0" err="1" smtClean="0"/>
              <a:t>pháp</a:t>
            </a:r>
            <a:r>
              <a:rPr lang="en-US" dirty="0" smtClean="0"/>
              <a:t> </a:t>
            </a:r>
            <a:r>
              <a:rPr lang="en-US" dirty="0" err="1" smtClean="0"/>
              <a:t>ly</a:t>
            </a:r>
            <a:r>
              <a:rPr lang="en-US" dirty="0" smtClean="0"/>
              <a:t>́ </a:t>
            </a:r>
            <a:r>
              <a:rPr lang="en-US" dirty="0" err="1" smtClean="0"/>
              <a:t>ve</a:t>
            </a:r>
            <a:r>
              <a:rPr lang="en-US" dirty="0" smtClean="0"/>
              <a:t>̂̀ </a:t>
            </a:r>
            <a:r>
              <a:rPr lang="en-US" dirty="0" err="1" smtClean="0"/>
              <a:t>bảo</a:t>
            </a:r>
            <a:r>
              <a:rPr lang="en-US" dirty="0" smtClean="0"/>
              <a:t> hộ </a:t>
            </a:r>
            <a:r>
              <a:rPr lang="en-US" dirty="0" err="1" smtClean="0"/>
              <a:t>gio</a:t>
            </a:r>
            <a:r>
              <a:rPr lang="en-US" dirty="0" smtClean="0"/>
              <a:t>̂́</a:t>
            </a:r>
            <a:r>
              <a:rPr lang="en-US" dirty="0" err="1" smtClean="0"/>
              <a:t>ng</a:t>
            </a:r>
            <a:r>
              <a:rPr lang="en-US" dirty="0" smtClean="0"/>
              <a:t> </a:t>
            </a:r>
            <a:r>
              <a:rPr lang="en-US" dirty="0" err="1" smtClean="0"/>
              <a:t>cây</a:t>
            </a:r>
            <a:r>
              <a:rPr lang="en-US" dirty="0" smtClean="0"/>
              <a:t> </a:t>
            </a:r>
            <a:r>
              <a:rPr lang="en-US" dirty="0" err="1" smtClean="0"/>
              <a:t>tro</a:t>
            </a:r>
            <a:r>
              <a:rPr lang="en-US" dirty="0" smtClean="0"/>
              <a:t>̂̀</a:t>
            </a:r>
            <a:r>
              <a:rPr lang="en-US" dirty="0" err="1" smtClean="0"/>
              <a:t>ng</a:t>
            </a:r>
            <a:endParaRPr lang="en-US" dirty="0" smtClean="0"/>
          </a:p>
          <a:p>
            <a:r>
              <a:rPr lang="en-US" dirty="0" smtClean="0"/>
              <a:t>             Việt Nam = $b Legal documents on Vietnamese plant variety</a:t>
            </a:r>
          </a:p>
          <a:p>
            <a:r>
              <a:rPr lang="en-US" dirty="0" smtClean="0"/>
              <a:t>             protection.</a:t>
            </a:r>
          </a:p>
          <a:p>
            <a:r>
              <a:rPr lang="en-US" dirty="0" smtClean="0"/>
              <a:t>246 31 Legal documents on Vietnamese plant variety protection</a:t>
            </a:r>
          </a:p>
          <a:p>
            <a:r>
              <a:rPr lang="en-US" dirty="0" smtClean="0"/>
              <a:t>546       Vietnamese and English text on inverted pages.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ial Scan_20130610_164823.tif"/>
          <p:cNvPicPr>
            <a:picLocks noChangeAspect="1"/>
          </p:cNvPicPr>
          <p:nvPr/>
        </p:nvPicPr>
        <p:blipFill>
          <a:blip r:embed="rId2" cstate="print"/>
          <a:stretch>
            <a:fillRect/>
          </a:stretch>
        </p:blipFill>
        <p:spPr>
          <a:xfrm>
            <a:off x="0" y="0"/>
            <a:ext cx="4800010" cy="6858000"/>
          </a:xfrm>
          <a:prstGeom prst="rect">
            <a:avLst/>
          </a:prstGeom>
        </p:spPr>
      </p:pic>
      <p:sp>
        <p:nvSpPr>
          <p:cNvPr id="3" name="TextBox 2"/>
          <p:cNvSpPr txBox="1"/>
          <p:nvPr/>
        </p:nvSpPr>
        <p:spPr>
          <a:xfrm>
            <a:off x="4800600" y="152400"/>
            <a:ext cx="4343400" cy="7032694"/>
          </a:xfrm>
          <a:prstGeom prst="rect">
            <a:avLst/>
          </a:prstGeom>
          <a:noFill/>
        </p:spPr>
        <p:txBody>
          <a:bodyPr wrap="square" rtlCol="0">
            <a:spAutoFit/>
          </a:bodyPr>
          <a:lstStyle/>
          <a:p>
            <a:r>
              <a:rPr lang="en-US" sz="1150" dirty="0" smtClean="0"/>
              <a:t>AACR2:</a:t>
            </a:r>
          </a:p>
          <a:p>
            <a:r>
              <a:rPr lang="en-US" sz="1150" dirty="0" smtClean="0"/>
              <a:t>245 13 al-</a:t>
            </a:r>
            <a:r>
              <a:rPr lang="en-US" sz="1150" dirty="0" err="1" smtClean="0"/>
              <a:t>Muḥāsabah</a:t>
            </a:r>
            <a:r>
              <a:rPr lang="en-US" sz="1150" dirty="0" smtClean="0"/>
              <a:t> </a:t>
            </a:r>
            <a:r>
              <a:rPr lang="en-US" sz="1150" dirty="0" err="1" smtClean="0"/>
              <a:t>wa</a:t>
            </a:r>
            <a:r>
              <a:rPr lang="en-US" sz="1150" dirty="0" smtClean="0"/>
              <a:t>-al-</a:t>
            </a:r>
            <a:r>
              <a:rPr lang="en-US" sz="1150" dirty="0" err="1" smtClean="0"/>
              <a:t>iblāgh</a:t>
            </a:r>
            <a:r>
              <a:rPr lang="en-US" sz="1150" dirty="0" smtClean="0"/>
              <a:t> al-</a:t>
            </a:r>
            <a:r>
              <a:rPr lang="en-US" sz="1150" dirty="0" err="1" smtClean="0"/>
              <a:t>māli</a:t>
            </a:r>
            <a:r>
              <a:rPr lang="en-US" sz="1150" dirty="0" smtClean="0"/>
              <a:t>̄ </a:t>
            </a:r>
            <a:r>
              <a:rPr lang="en-US" sz="1150" dirty="0" err="1" smtClean="0"/>
              <a:t>ʻan</a:t>
            </a:r>
            <a:r>
              <a:rPr lang="en-US" sz="1150" dirty="0" smtClean="0"/>
              <a:t> al-</a:t>
            </a:r>
            <a:r>
              <a:rPr lang="en-US" sz="1150" dirty="0" err="1" smtClean="0"/>
              <a:t>takālīf</a:t>
            </a:r>
            <a:r>
              <a:rPr lang="en-US" sz="1150" dirty="0" smtClean="0"/>
              <a:t> </a:t>
            </a:r>
            <a:r>
              <a:rPr lang="en-US" sz="1150" dirty="0" err="1" smtClean="0"/>
              <a:t>wa</a:t>
            </a:r>
            <a:r>
              <a:rPr lang="en-US" sz="1150" dirty="0" smtClean="0"/>
              <a:t>-al-</a:t>
            </a:r>
          </a:p>
          <a:p>
            <a:r>
              <a:rPr lang="en-US" sz="1150" dirty="0" smtClean="0"/>
              <a:t>         </a:t>
            </a:r>
            <a:r>
              <a:rPr lang="en-US" sz="1150" dirty="0" err="1" smtClean="0"/>
              <a:t>khuṣūm</a:t>
            </a:r>
            <a:r>
              <a:rPr lang="en-US" sz="1150" dirty="0" smtClean="0"/>
              <a:t> al-</a:t>
            </a:r>
            <a:r>
              <a:rPr lang="en-US" sz="1150" dirty="0" err="1" smtClean="0"/>
              <a:t>bīʼīyah</a:t>
            </a:r>
            <a:r>
              <a:rPr lang="en-US" sz="1150" dirty="0" smtClean="0"/>
              <a:t> / $c </a:t>
            </a:r>
            <a:r>
              <a:rPr lang="en-US" sz="1150" dirty="0" err="1" smtClean="0"/>
              <a:t>Muʼtamar</a:t>
            </a:r>
            <a:r>
              <a:rPr lang="en-US" sz="1150" dirty="0" smtClean="0"/>
              <a:t> al-</a:t>
            </a:r>
            <a:r>
              <a:rPr lang="en-US" sz="1150" dirty="0" err="1" smtClean="0"/>
              <a:t>Umam</a:t>
            </a:r>
            <a:r>
              <a:rPr lang="en-US" sz="1150" dirty="0" smtClean="0"/>
              <a:t> al-</a:t>
            </a:r>
            <a:r>
              <a:rPr lang="en-US" sz="1150" dirty="0" err="1" smtClean="0"/>
              <a:t>Muttaḥidah</a:t>
            </a:r>
            <a:r>
              <a:rPr lang="en-US" sz="1150" dirty="0" smtClean="0"/>
              <a:t> </a:t>
            </a:r>
            <a:r>
              <a:rPr lang="en-US" sz="1150" dirty="0" err="1" smtClean="0"/>
              <a:t>lil</a:t>
            </a:r>
            <a:r>
              <a:rPr lang="en-US" sz="1150" dirty="0" smtClean="0"/>
              <a:t>-</a:t>
            </a:r>
          </a:p>
          <a:p>
            <a:r>
              <a:rPr lang="en-US" sz="1150" dirty="0" smtClean="0"/>
              <a:t>         </a:t>
            </a:r>
            <a:r>
              <a:rPr lang="en-US" sz="1150" dirty="0" err="1" smtClean="0"/>
              <a:t>Tījārah</a:t>
            </a:r>
            <a:r>
              <a:rPr lang="en-US" sz="1150" dirty="0" smtClean="0"/>
              <a:t> </a:t>
            </a:r>
            <a:r>
              <a:rPr lang="en-US" sz="1150" dirty="0" err="1" smtClean="0"/>
              <a:t>wa</a:t>
            </a:r>
            <a:r>
              <a:rPr lang="en-US" sz="1150" dirty="0" smtClean="0"/>
              <a:t>-al-</a:t>
            </a:r>
            <a:r>
              <a:rPr lang="en-US" sz="1150" dirty="0" err="1" smtClean="0"/>
              <a:t>Tanmiyah</a:t>
            </a:r>
            <a:r>
              <a:rPr lang="en-US" sz="1150" dirty="0" smtClean="0"/>
              <a:t> = </a:t>
            </a:r>
            <a:r>
              <a:rPr lang="en-US" sz="1150" dirty="0" err="1" smtClean="0"/>
              <a:t>Huan</a:t>
            </a:r>
            <a:r>
              <a:rPr lang="en-US" sz="1150" dirty="0" smtClean="0"/>
              <a:t> </a:t>
            </a:r>
            <a:r>
              <a:rPr lang="en-US" sz="1150" dirty="0" err="1" smtClean="0"/>
              <a:t>jing</a:t>
            </a:r>
            <a:r>
              <a:rPr lang="en-US" sz="1150" dirty="0" smtClean="0"/>
              <a:t> </a:t>
            </a:r>
            <a:r>
              <a:rPr lang="en-US" sz="1150" dirty="0" err="1" smtClean="0"/>
              <a:t>cheng</a:t>
            </a:r>
            <a:r>
              <a:rPr lang="en-US" sz="1150" dirty="0" smtClean="0"/>
              <a:t> pen he fu </a:t>
            </a:r>
            <a:r>
              <a:rPr lang="en-US" sz="1150" dirty="0" err="1" smtClean="0"/>
              <a:t>zhai</a:t>
            </a:r>
            <a:r>
              <a:rPr lang="en-US" sz="1150" dirty="0" smtClean="0"/>
              <a:t> de </a:t>
            </a:r>
            <a:r>
              <a:rPr lang="en-US" sz="1150" dirty="0" err="1" smtClean="0"/>
              <a:t>kuai</a:t>
            </a:r>
            <a:endParaRPr lang="en-US" sz="1150" dirty="0" smtClean="0"/>
          </a:p>
          <a:p>
            <a:r>
              <a:rPr lang="en-US" sz="1150" dirty="0" smtClean="0"/>
              <a:t>         </a:t>
            </a:r>
            <a:r>
              <a:rPr lang="en-US" sz="1150" dirty="0" err="1" smtClean="0"/>
              <a:t>ji</a:t>
            </a:r>
            <a:r>
              <a:rPr lang="en-US" sz="1150" dirty="0" smtClean="0"/>
              <a:t> he </a:t>
            </a:r>
            <a:r>
              <a:rPr lang="en-US" sz="1150" dirty="0" err="1" smtClean="0"/>
              <a:t>cai</a:t>
            </a:r>
            <a:r>
              <a:rPr lang="en-US" sz="1150" dirty="0" smtClean="0"/>
              <a:t> </a:t>
            </a:r>
            <a:r>
              <a:rPr lang="en-US" sz="1150" dirty="0" err="1" smtClean="0"/>
              <a:t>wu</a:t>
            </a:r>
            <a:r>
              <a:rPr lang="en-US" sz="1150" dirty="0" smtClean="0"/>
              <a:t> </a:t>
            </a:r>
            <a:r>
              <a:rPr lang="en-US" sz="1150" dirty="0" err="1" smtClean="0"/>
              <a:t>bao</a:t>
            </a:r>
            <a:r>
              <a:rPr lang="en-US" sz="1150" dirty="0" smtClean="0"/>
              <a:t> </a:t>
            </a:r>
            <a:r>
              <a:rPr lang="en-US" sz="1150" dirty="0" err="1" smtClean="0"/>
              <a:t>gao</a:t>
            </a:r>
            <a:r>
              <a:rPr lang="en-US" sz="1150" dirty="0" smtClean="0"/>
              <a:t> / </a:t>
            </a:r>
            <a:r>
              <a:rPr lang="en-US" sz="1150" dirty="0" err="1" smtClean="0"/>
              <a:t>Lian</a:t>
            </a:r>
            <a:r>
              <a:rPr lang="en-US" sz="1150" dirty="0" smtClean="0"/>
              <a:t> he </a:t>
            </a:r>
            <a:r>
              <a:rPr lang="en-US" sz="1150" dirty="0" err="1" smtClean="0"/>
              <a:t>guo</a:t>
            </a:r>
            <a:r>
              <a:rPr lang="en-US" sz="1150" dirty="0" smtClean="0"/>
              <a:t> </a:t>
            </a:r>
            <a:r>
              <a:rPr lang="en-US" sz="1150" dirty="0" err="1" smtClean="0"/>
              <a:t>mao</a:t>
            </a:r>
            <a:r>
              <a:rPr lang="en-US" sz="1150" dirty="0" smtClean="0"/>
              <a:t> </a:t>
            </a:r>
            <a:r>
              <a:rPr lang="en-US" sz="1150" dirty="0" err="1" smtClean="0"/>
              <a:t>yi</a:t>
            </a:r>
            <a:r>
              <a:rPr lang="en-US" sz="1150" dirty="0" smtClean="0"/>
              <a:t> he </a:t>
            </a:r>
            <a:r>
              <a:rPr lang="en-US" sz="1150" dirty="0" err="1" smtClean="0"/>
              <a:t>fa</a:t>
            </a:r>
            <a:r>
              <a:rPr lang="en-US" sz="1150" dirty="0" smtClean="0"/>
              <a:t> </a:t>
            </a:r>
            <a:r>
              <a:rPr lang="en-US" sz="1150" dirty="0" err="1" smtClean="0"/>
              <a:t>zhan</a:t>
            </a:r>
            <a:r>
              <a:rPr lang="en-US" sz="1150" dirty="0" smtClean="0"/>
              <a:t> </a:t>
            </a:r>
            <a:r>
              <a:rPr lang="en-US" sz="1150" dirty="0" err="1" smtClean="0"/>
              <a:t>hui</a:t>
            </a:r>
            <a:r>
              <a:rPr lang="en-US" sz="1150" dirty="0" smtClean="0"/>
              <a:t> </a:t>
            </a:r>
            <a:r>
              <a:rPr lang="en-US" sz="1150" dirty="0" err="1" smtClean="0"/>
              <a:t>yi</a:t>
            </a:r>
            <a:r>
              <a:rPr lang="en-US" sz="1150" dirty="0" smtClean="0"/>
              <a:t> =</a:t>
            </a:r>
          </a:p>
          <a:p>
            <a:r>
              <a:rPr lang="en-US" sz="1150" dirty="0" smtClean="0"/>
              <a:t>         Accounting and financial reporting for environmental costs and</a:t>
            </a:r>
          </a:p>
          <a:p>
            <a:r>
              <a:rPr lang="en-US" sz="1150" dirty="0" smtClean="0"/>
              <a:t>         liabilities / United Nations Conference on Trade and</a:t>
            </a:r>
          </a:p>
          <a:p>
            <a:r>
              <a:rPr lang="en-US" sz="1150" dirty="0" smtClean="0"/>
              <a:t>         Development.</a:t>
            </a:r>
          </a:p>
          <a:p>
            <a:r>
              <a:rPr lang="en-US" sz="1150" dirty="0" smtClean="0"/>
              <a:t>246 31 </a:t>
            </a:r>
            <a:r>
              <a:rPr lang="en-US" sz="1150" dirty="0" err="1" smtClean="0"/>
              <a:t>Huan</a:t>
            </a:r>
            <a:r>
              <a:rPr lang="en-US" sz="1150" dirty="0" smtClean="0"/>
              <a:t> </a:t>
            </a:r>
            <a:r>
              <a:rPr lang="en-US" sz="1150" dirty="0" err="1" smtClean="0"/>
              <a:t>jing</a:t>
            </a:r>
            <a:r>
              <a:rPr lang="en-US" sz="1150" dirty="0" smtClean="0"/>
              <a:t> </a:t>
            </a:r>
            <a:r>
              <a:rPr lang="en-US" sz="1150" dirty="0" err="1" smtClean="0"/>
              <a:t>cheng</a:t>
            </a:r>
            <a:r>
              <a:rPr lang="en-US" sz="1150" dirty="0" smtClean="0"/>
              <a:t> pen he fu </a:t>
            </a:r>
            <a:r>
              <a:rPr lang="en-US" sz="1150" dirty="0" err="1" smtClean="0"/>
              <a:t>zhai</a:t>
            </a:r>
            <a:r>
              <a:rPr lang="en-US" sz="1150" dirty="0" smtClean="0"/>
              <a:t> de </a:t>
            </a:r>
            <a:r>
              <a:rPr lang="en-US" sz="1150" dirty="0" err="1" smtClean="0"/>
              <a:t>kuai</a:t>
            </a:r>
            <a:r>
              <a:rPr lang="en-US" sz="1150" dirty="0" smtClean="0"/>
              <a:t> </a:t>
            </a:r>
            <a:r>
              <a:rPr lang="en-US" sz="1150" dirty="0" err="1" smtClean="0"/>
              <a:t>ji</a:t>
            </a:r>
            <a:r>
              <a:rPr lang="en-US" sz="1150" dirty="0" smtClean="0"/>
              <a:t> he </a:t>
            </a:r>
            <a:r>
              <a:rPr lang="en-US" sz="1150" dirty="0" err="1" smtClean="0"/>
              <a:t>cai</a:t>
            </a:r>
            <a:r>
              <a:rPr lang="en-US" sz="1150" dirty="0" smtClean="0"/>
              <a:t> </a:t>
            </a:r>
            <a:r>
              <a:rPr lang="en-US" sz="1150" dirty="0" err="1" smtClean="0"/>
              <a:t>wu</a:t>
            </a:r>
            <a:r>
              <a:rPr lang="en-US" sz="1150" dirty="0" smtClean="0"/>
              <a:t> </a:t>
            </a:r>
            <a:r>
              <a:rPr lang="en-US" sz="1150" dirty="0" err="1" smtClean="0"/>
              <a:t>bao</a:t>
            </a:r>
            <a:r>
              <a:rPr lang="en-US" sz="1150" dirty="0" smtClean="0"/>
              <a:t> </a:t>
            </a:r>
            <a:r>
              <a:rPr lang="en-US" sz="1150" dirty="0" err="1" smtClean="0"/>
              <a:t>gao</a:t>
            </a:r>
            <a:endParaRPr lang="en-US" sz="1150" dirty="0" smtClean="0"/>
          </a:p>
          <a:p>
            <a:r>
              <a:rPr lang="en-US" sz="1150" dirty="0" smtClean="0"/>
              <a:t>246 31 Accounting and financial reporting for environmental costs</a:t>
            </a:r>
          </a:p>
          <a:p>
            <a:r>
              <a:rPr lang="en-US" sz="1150" dirty="0" smtClean="0"/>
              <a:t>         and liabilities</a:t>
            </a:r>
          </a:p>
          <a:p>
            <a:r>
              <a:rPr lang="en-US" sz="1150" dirty="0" smtClean="0"/>
              <a:t> </a:t>
            </a:r>
          </a:p>
          <a:p>
            <a:r>
              <a:rPr lang="en-US" sz="1150" dirty="0" smtClean="0"/>
              <a:t>RDA: </a:t>
            </a:r>
          </a:p>
          <a:p>
            <a:r>
              <a:rPr lang="en-US" sz="1150" dirty="0" smtClean="0"/>
              <a:t>245 13 al-</a:t>
            </a:r>
            <a:r>
              <a:rPr lang="en-US" sz="1150" dirty="0" err="1" smtClean="0"/>
              <a:t>Muḥāsabah</a:t>
            </a:r>
            <a:r>
              <a:rPr lang="en-US" sz="1150" dirty="0" smtClean="0"/>
              <a:t> </a:t>
            </a:r>
            <a:r>
              <a:rPr lang="en-US" sz="1150" dirty="0" err="1" smtClean="0"/>
              <a:t>wa</a:t>
            </a:r>
            <a:r>
              <a:rPr lang="en-US" sz="1150" dirty="0" smtClean="0"/>
              <a:t>-al-</a:t>
            </a:r>
            <a:r>
              <a:rPr lang="en-US" sz="1150" dirty="0" err="1" smtClean="0"/>
              <a:t>iblāgh</a:t>
            </a:r>
            <a:r>
              <a:rPr lang="en-US" sz="1150" dirty="0" smtClean="0"/>
              <a:t> al-</a:t>
            </a:r>
            <a:r>
              <a:rPr lang="en-US" sz="1150" dirty="0" err="1" smtClean="0"/>
              <a:t>māli</a:t>
            </a:r>
            <a:r>
              <a:rPr lang="en-US" sz="1150" dirty="0" smtClean="0"/>
              <a:t>̄ </a:t>
            </a:r>
            <a:r>
              <a:rPr lang="en-US" sz="1150" dirty="0" err="1" smtClean="0"/>
              <a:t>ʻan</a:t>
            </a:r>
            <a:r>
              <a:rPr lang="en-US" sz="1150" dirty="0" smtClean="0"/>
              <a:t> al-</a:t>
            </a:r>
            <a:r>
              <a:rPr lang="en-US" sz="1150" dirty="0" err="1" smtClean="0"/>
              <a:t>takālīf</a:t>
            </a:r>
            <a:r>
              <a:rPr lang="en-US" sz="1150" dirty="0" smtClean="0"/>
              <a:t> </a:t>
            </a:r>
            <a:r>
              <a:rPr lang="en-US" sz="1150" dirty="0" err="1" smtClean="0"/>
              <a:t>wa</a:t>
            </a:r>
            <a:r>
              <a:rPr lang="en-US" sz="1150" dirty="0" smtClean="0"/>
              <a:t>-al-</a:t>
            </a:r>
            <a:r>
              <a:rPr lang="en-US" sz="1150" dirty="0" err="1" smtClean="0"/>
              <a:t>khuṣūm</a:t>
            </a:r>
            <a:endParaRPr lang="en-US" sz="1150" dirty="0" smtClean="0"/>
          </a:p>
          <a:p>
            <a:r>
              <a:rPr lang="en-US" sz="1150" dirty="0" smtClean="0"/>
              <a:t>        al-</a:t>
            </a:r>
            <a:r>
              <a:rPr lang="en-US" sz="1150" dirty="0" err="1" smtClean="0"/>
              <a:t>bīʼīyah</a:t>
            </a:r>
            <a:r>
              <a:rPr lang="en-US" sz="1150" dirty="0" smtClean="0"/>
              <a:t> / $c </a:t>
            </a:r>
            <a:r>
              <a:rPr lang="en-US" sz="1150" dirty="0" err="1" smtClean="0"/>
              <a:t>Muʼtamar</a:t>
            </a:r>
            <a:r>
              <a:rPr lang="en-US" sz="1150" dirty="0" smtClean="0"/>
              <a:t> al-</a:t>
            </a:r>
            <a:r>
              <a:rPr lang="en-US" sz="1150" dirty="0" err="1" smtClean="0"/>
              <a:t>Umam</a:t>
            </a:r>
            <a:r>
              <a:rPr lang="en-US" sz="1150" dirty="0" smtClean="0"/>
              <a:t> al-</a:t>
            </a:r>
            <a:r>
              <a:rPr lang="en-US" sz="1150" dirty="0" err="1" smtClean="0"/>
              <a:t>Muttaḥidah</a:t>
            </a:r>
            <a:r>
              <a:rPr lang="en-US" sz="1150" dirty="0" smtClean="0"/>
              <a:t> </a:t>
            </a:r>
            <a:r>
              <a:rPr lang="en-US" sz="1150" dirty="0" err="1" smtClean="0"/>
              <a:t>lil-Tījārah</a:t>
            </a:r>
            <a:r>
              <a:rPr lang="en-US" sz="1150" dirty="0" smtClean="0"/>
              <a:t> </a:t>
            </a:r>
            <a:r>
              <a:rPr lang="en-US" sz="1150" dirty="0" err="1" smtClean="0"/>
              <a:t>wa</a:t>
            </a:r>
            <a:r>
              <a:rPr lang="en-US" sz="1150" dirty="0" smtClean="0"/>
              <a:t>-al-</a:t>
            </a:r>
          </a:p>
          <a:p>
            <a:r>
              <a:rPr lang="en-US" sz="1150" dirty="0" smtClean="0"/>
              <a:t>         </a:t>
            </a:r>
            <a:r>
              <a:rPr lang="en-US" sz="1150" dirty="0" err="1" smtClean="0"/>
              <a:t>Tanmiyah</a:t>
            </a:r>
            <a:r>
              <a:rPr lang="en-US" sz="1150" dirty="0" smtClean="0"/>
              <a:t> = </a:t>
            </a:r>
            <a:r>
              <a:rPr lang="en-US" sz="1150" dirty="0" err="1" smtClean="0"/>
              <a:t>Huan</a:t>
            </a:r>
            <a:r>
              <a:rPr lang="en-US" sz="1150" dirty="0" smtClean="0"/>
              <a:t> </a:t>
            </a:r>
            <a:r>
              <a:rPr lang="en-US" sz="1150" dirty="0" err="1" smtClean="0"/>
              <a:t>jing</a:t>
            </a:r>
            <a:r>
              <a:rPr lang="en-US" sz="1150" dirty="0" smtClean="0"/>
              <a:t> </a:t>
            </a:r>
            <a:r>
              <a:rPr lang="en-US" sz="1150" dirty="0" err="1" smtClean="0"/>
              <a:t>cheng</a:t>
            </a:r>
            <a:r>
              <a:rPr lang="en-US" sz="1150" dirty="0" smtClean="0"/>
              <a:t> pen he fu </a:t>
            </a:r>
            <a:r>
              <a:rPr lang="en-US" sz="1150" dirty="0" err="1" smtClean="0"/>
              <a:t>zhai</a:t>
            </a:r>
            <a:r>
              <a:rPr lang="en-US" sz="1150" dirty="0" smtClean="0"/>
              <a:t> de </a:t>
            </a:r>
            <a:r>
              <a:rPr lang="en-US" sz="1150" dirty="0" err="1" smtClean="0"/>
              <a:t>kuai</a:t>
            </a:r>
            <a:r>
              <a:rPr lang="en-US" sz="1150" dirty="0" smtClean="0"/>
              <a:t> </a:t>
            </a:r>
            <a:r>
              <a:rPr lang="en-US" sz="1150" dirty="0" err="1" smtClean="0"/>
              <a:t>ji</a:t>
            </a:r>
            <a:r>
              <a:rPr lang="en-US" sz="1150" dirty="0" smtClean="0"/>
              <a:t> he </a:t>
            </a:r>
            <a:r>
              <a:rPr lang="en-US" sz="1150" dirty="0" err="1" smtClean="0"/>
              <a:t>cai</a:t>
            </a:r>
            <a:r>
              <a:rPr lang="en-US" sz="1150" dirty="0" smtClean="0"/>
              <a:t> </a:t>
            </a:r>
            <a:r>
              <a:rPr lang="en-US" sz="1150" dirty="0" err="1" smtClean="0"/>
              <a:t>wu</a:t>
            </a:r>
            <a:endParaRPr lang="en-US" sz="1150" dirty="0" smtClean="0"/>
          </a:p>
          <a:p>
            <a:r>
              <a:rPr lang="en-US" sz="1150" dirty="0" smtClean="0"/>
              <a:t>         </a:t>
            </a:r>
            <a:r>
              <a:rPr lang="en-US" sz="1150" dirty="0" err="1" smtClean="0"/>
              <a:t>bao</a:t>
            </a:r>
            <a:r>
              <a:rPr lang="en-US" sz="1150" dirty="0" smtClean="0"/>
              <a:t> </a:t>
            </a:r>
            <a:r>
              <a:rPr lang="en-US" sz="1150" dirty="0" err="1" smtClean="0"/>
              <a:t>gao</a:t>
            </a:r>
            <a:r>
              <a:rPr lang="en-US" sz="1150" dirty="0" smtClean="0"/>
              <a:t> / </a:t>
            </a:r>
            <a:r>
              <a:rPr lang="en-US" sz="1150" dirty="0" err="1" smtClean="0"/>
              <a:t>Lian</a:t>
            </a:r>
            <a:r>
              <a:rPr lang="en-US" sz="1150" dirty="0" smtClean="0"/>
              <a:t> he </a:t>
            </a:r>
            <a:r>
              <a:rPr lang="en-US" sz="1150" dirty="0" err="1" smtClean="0"/>
              <a:t>guo</a:t>
            </a:r>
            <a:r>
              <a:rPr lang="en-US" sz="1150" dirty="0" smtClean="0"/>
              <a:t> </a:t>
            </a:r>
            <a:r>
              <a:rPr lang="en-US" sz="1150" dirty="0" err="1" smtClean="0"/>
              <a:t>mao</a:t>
            </a:r>
            <a:r>
              <a:rPr lang="en-US" sz="1150" dirty="0" smtClean="0"/>
              <a:t> </a:t>
            </a:r>
            <a:r>
              <a:rPr lang="en-US" sz="1150" dirty="0" err="1" smtClean="0"/>
              <a:t>yi</a:t>
            </a:r>
            <a:r>
              <a:rPr lang="en-US" sz="1150" dirty="0" smtClean="0"/>
              <a:t> he </a:t>
            </a:r>
            <a:r>
              <a:rPr lang="en-US" sz="1150" dirty="0" err="1" smtClean="0"/>
              <a:t>fa</a:t>
            </a:r>
            <a:r>
              <a:rPr lang="en-US" sz="1150" dirty="0" smtClean="0"/>
              <a:t> </a:t>
            </a:r>
            <a:r>
              <a:rPr lang="en-US" sz="1150" dirty="0" err="1" smtClean="0"/>
              <a:t>zhan</a:t>
            </a:r>
            <a:r>
              <a:rPr lang="en-US" sz="1150" dirty="0" smtClean="0"/>
              <a:t> </a:t>
            </a:r>
            <a:r>
              <a:rPr lang="en-US" sz="1150" dirty="0" err="1" smtClean="0"/>
              <a:t>hui</a:t>
            </a:r>
            <a:r>
              <a:rPr lang="en-US" sz="1150" dirty="0" smtClean="0"/>
              <a:t> </a:t>
            </a:r>
            <a:r>
              <a:rPr lang="en-US" sz="1150" dirty="0" err="1" smtClean="0"/>
              <a:t>yi</a:t>
            </a:r>
            <a:r>
              <a:rPr lang="en-US" sz="1150" dirty="0" smtClean="0"/>
              <a:t> = Accounting and </a:t>
            </a:r>
          </a:p>
          <a:p>
            <a:r>
              <a:rPr lang="en-US" sz="1150" dirty="0" smtClean="0"/>
              <a:t>         financial reporting for environmental costs and liabilities /</a:t>
            </a:r>
          </a:p>
          <a:p>
            <a:r>
              <a:rPr lang="en-US" sz="1150" dirty="0" smtClean="0"/>
              <a:t>         United Nations Conference on Trade and Development =</a:t>
            </a:r>
          </a:p>
          <a:p>
            <a:r>
              <a:rPr lang="en-US" sz="1150" dirty="0" smtClean="0"/>
              <a:t>        </a:t>
            </a:r>
            <a:r>
              <a:rPr lang="en-US" sz="1150" dirty="0" err="1" smtClean="0"/>
              <a:t>Comptabilite</a:t>
            </a:r>
            <a:r>
              <a:rPr lang="en-US" sz="1150" dirty="0" smtClean="0"/>
              <a:t>́ des </a:t>
            </a:r>
            <a:r>
              <a:rPr lang="en-US" sz="1150" dirty="0" err="1" smtClean="0"/>
              <a:t>coûts</a:t>
            </a:r>
            <a:r>
              <a:rPr lang="en-US" sz="1150" dirty="0" smtClean="0"/>
              <a:t> et </a:t>
            </a:r>
            <a:r>
              <a:rPr lang="en-US" sz="1150" dirty="0" err="1" smtClean="0"/>
              <a:t>passifs</a:t>
            </a:r>
            <a:r>
              <a:rPr lang="en-US" sz="1150" dirty="0" smtClean="0"/>
              <a:t> </a:t>
            </a:r>
            <a:r>
              <a:rPr lang="en-US" sz="1150" dirty="0" err="1" smtClean="0"/>
              <a:t>environnementaux</a:t>
            </a:r>
            <a:r>
              <a:rPr lang="en-US" sz="1150" dirty="0" smtClean="0"/>
              <a:t> et</a:t>
            </a:r>
          </a:p>
          <a:p>
            <a:r>
              <a:rPr lang="en-US" sz="1150" dirty="0" smtClean="0"/>
              <a:t>        </a:t>
            </a:r>
            <a:r>
              <a:rPr lang="en-US" sz="1150" dirty="0" err="1" smtClean="0"/>
              <a:t>présentation</a:t>
            </a:r>
            <a:r>
              <a:rPr lang="en-US" sz="1150" dirty="0" smtClean="0"/>
              <a:t> de </a:t>
            </a:r>
            <a:r>
              <a:rPr lang="en-US" sz="1150" dirty="0" err="1" smtClean="0"/>
              <a:t>l'information</a:t>
            </a:r>
            <a:r>
              <a:rPr lang="en-US" sz="1150" dirty="0" smtClean="0"/>
              <a:t> </a:t>
            </a:r>
            <a:r>
              <a:rPr lang="en-US" sz="1150" dirty="0" err="1" smtClean="0"/>
              <a:t>financière</a:t>
            </a:r>
            <a:r>
              <a:rPr lang="en-US" sz="1150" dirty="0" smtClean="0"/>
              <a:t> </a:t>
            </a:r>
            <a:r>
              <a:rPr lang="en-US" sz="1150" dirty="0" err="1" smtClean="0"/>
              <a:t>correspondante</a:t>
            </a:r>
            <a:r>
              <a:rPr lang="en-US" sz="1150" dirty="0" smtClean="0"/>
              <a:t> /</a:t>
            </a:r>
          </a:p>
          <a:p>
            <a:r>
              <a:rPr lang="en-US" sz="1150" dirty="0" smtClean="0"/>
              <a:t>        </a:t>
            </a:r>
            <a:r>
              <a:rPr lang="en-US" sz="1150" dirty="0" err="1" smtClean="0"/>
              <a:t>Conférence</a:t>
            </a:r>
            <a:r>
              <a:rPr lang="en-US" sz="1150" dirty="0" smtClean="0"/>
              <a:t> des Nations </a:t>
            </a:r>
            <a:r>
              <a:rPr lang="en-US" sz="1150" dirty="0" err="1" smtClean="0"/>
              <a:t>Unies</a:t>
            </a:r>
            <a:r>
              <a:rPr lang="en-US" sz="1150" dirty="0" smtClean="0"/>
              <a:t> </a:t>
            </a:r>
            <a:r>
              <a:rPr lang="en-US" sz="1150" dirty="0" err="1" smtClean="0"/>
              <a:t>sur</a:t>
            </a:r>
            <a:r>
              <a:rPr lang="en-US" sz="1150" dirty="0" smtClean="0"/>
              <a:t> le commerce et le</a:t>
            </a:r>
          </a:p>
          <a:p>
            <a:r>
              <a:rPr lang="en-US" sz="1150" dirty="0" smtClean="0"/>
              <a:t>        </a:t>
            </a:r>
            <a:r>
              <a:rPr lang="en-US" sz="1150" dirty="0" err="1" smtClean="0"/>
              <a:t>développement</a:t>
            </a:r>
            <a:r>
              <a:rPr lang="en-US" sz="1150" dirty="0" smtClean="0"/>
              <a:t> = </a:t>
            </a:r>
            <a:r>
              <a:rPr lang="en-US" sz="1150" dirty="0" err="1" smtClean="0"/>
              <a:t>Uchet</a:t>
            </a:r>
            <a:r>
              <a:rPr lang="en-US" sz="1150" dirty="0" smtClean="0"/>
              <a:t> </a:t>
            </a:r>
            <a:r>
              <a:rPr lang="en-US" sz="1150" dirty="0" err="1" smtClean="0"/>
              <a:t>i</a:t>
            </a:r>
            <a:r>
              <a:rPr lang="en-US" sz="1150" dirty="0" smtClean="0"/>
              <a:t> </a:t>
            </a:r>
            <a:r>
              <a:rPr lang="en-US" sz="1150" dirty="0" err="1" smtClean="0"/>
              <a:t>finansovai</a:t>
            </a:r>
            <a:r>
              <a:rPr lang="en-US" sz="1150" dirty="0" err="1" smtClean="0">
                <a:sym typeface="ALA BT Courier"/>
              </a:rPr>
              <a:t></a:t>
            </a:r>
            <a:r>
              <a:rPr lang="en-US" sz="1150" dirty="0" err="1" smtClean="0"/>
              <a:t>a</a:t>
            </a:r>
            <a:r>
              <a:rPr lang="en-US" sz="1150" dirty="0" err="1" smtClean="0">
                <a:sym typeface="ALA BT Courier"/>
              </a:rPr>
              <a:t></a:t>
            </a:r>
            <a:r>
              <a:rPr lang="en-US" sz="1150" dirty="0" err="1" smtClean="0"/>
              <a:t>otchetnost</a:t>
            </a:r>
            <a:r>
              <a:rPr lang="en-US" sz="1150" dirty="0" smtClean="0"/>
              <a:t>ʹ v </a:t>
            </a:r>
            <a:r>
              <a:rPr lang="en-US" sz="1150" dirty="0" err="1" smtClean="0"/>
              <a:t>oblasti</a:t>
            </a:r>
            <a:endParaRPr lang="en-US" sz="1150" dirty="0" smtClean="0"/>
          </a:p>
          <a:p>
            <a:r>
              <a:rPr lang="en-US" sz="1150" dirty="0" smtClean="0"/>
              <a:t>        </a:t>
            </a:r>
            <a:r>
              <a:rPr lang="en-US" sz="1150" dirty="0" err="1" smtClean="0"/>
              <a:t>prirodookhrannykh</a:t>
            </a:r>
            <a:r>
              <a:rPr lang="en-US" sz="1150" dirty="0" smtClean="0"/>
              <a:t> </a:t>
            </a:r>
            <a:r>
              <a:rPr lang="en-US" sz="1150" dirty="0" err="1" smtClean="0"/>
              <a:t>raskhodov</a:t>
            </a:r>
            <a:r>
              <a:rPr lang="en-US" sz="1150" dirty="0" smtClean="0"/>
              <a:t> </a:t>
            </a:r>
            <a:r>
              <a:rPr lang="en-US" sz="1150" dirty="0" err="1" smtClean="0"/>
              <a:t>i</a:t>
            </a:r>
            <a:r>
              <a:rPr lang="en-US" sz="1150" dirty="0" smtClean="0"/>
              <a:t> </a:t>
            </a:r>
            <a:r>
              <a:rPr lang="en-US" sz="1150" dirty="0" err="1" smtClean="0"/>
              <a:t>ėkologicheskikh</a:t>
            </a:r>
            <a:r>
              <a:rPr lang="en-US" sz="1150" dirty="0" smtClean="0"/>
              <a:t> </a:t>
            </a:r>
            <a:r>
              <a:rPr lang="en-US" sz="1150" dirty="0" err="1" smtClean="0"/>
              <a:t>obi</a:t>
            </a:r>
            <a:r>
              <a:rPr lang="en-US" sz="1150" dirty="0" err="1" smtClean="0">
                <a:sym typeface="ALA BT Courier"/>
              </a:rPr>
              <a:t></a:t>
            </a:r>
            <a:r>
              <a:rPr lang="en-US" sz="1150" dirty="0" err="1" smtClean="0"/>
              <a:t>a</a:t>
            </a:r>
            <a:r>
              <a:rPr lang="en-US" sz="1150" dirty="0" err="1" smtClean="0">
                <a:sym typeface="ALA BT Courier"/>
              </a:rPr>
              <a:t></a:t>
            </a:r>
            <a:r>
              <a:rPr lang="en-US" sz="1150" dirty="0" err="1" smtClean="0"/>
              <a:t>zatelʹstv</a:t>
            </a:r>
            <a:r>
              <a:rPr lang="en-US" sz="1150" dirty="0" smtClean="0"/>
              <a:t> /</a:t>
            </a:r>
          </a:p>
          <a:p>
            <a:r>
              <a:rPr lang="en-US" sz="1150" dirty="0" smtClean="0"/>
              <a:t>        </a:t>
            </a:r>
            <a:r>
              <a:rPr lang="en-US" sz="1150" dirty="0" err="1" smtClean="0"/>
              <a:t>Konferent</a:t>
            </a:r>
            <a:r>
              <a:rPr lang="en-US" sz="1150" dirty="0" err="1" smtClean="0">
                <a:sym typeface="ALA BT Courier"/>
              </a:rPr>
              <a:t>s</a:t>
            </a:r>
            <a:r>
              <a:rPr lang="en-US" sz="1150" dirty="0" err="1" smtClean="0"/>
              <a:t>ii</a:t>
            </a:r>
            <a:r>
              <a:rPr lang="en-US" sz="1150" dirty="0" err="1" smtClean="0">
                <a:sym typeface="ALA BT Courier"/>
              </a:rPr>
              <a:t></a:t>
            </a:r>
            <a:r>
              <a:rPr lang="en-US" sz="1150" dirty="0" err="1" smtClean="0"/>
              <a:t>a</a:t>
            </a:r>
            <a:r>
              <a:rPr lang="en-US" sz="1150" dirty="0" smtClean="0">
                <a:sym typeface="ALA BT Courier"/>
              </a:rPr>
              <a:t></a:t>
            </a:r>
            <a:r>
              <a:rPr lang="en-US" sz="1150" dirty="0" smtClean="0"/>
              <a:t> </a:t>
            </a:r>
            <a:r>
              <a:rPr lang="en-US" sz="1150" dirty="0" err="1" smtClean="0"/>
              <a:t>Organizat</a:t>
            </a:r>
            <a:r>
              <a:rPr lang="en-US" sz="1150" dirty="0" err="1" smtClean="0">
                <a:sym typeface="ALA BT Courier"/>
              </a:rPr>
              <a:t></a:t>
            </a:r>
            <a:r>
              <a:rPr lang="en-US" sz="1150" dirty="0" err="1" smtClean="0"/>
              <a:t>s</a:t>
            </a:r>
            <a:r>
              <a:rPr lang="en-US" sz="1150" dirty="0" err="1" smtClean="0">
                <a:sym typeface="ALA BT Courier"/>
              </a:rPr>
              <a:t></a:t>
            </a:r>
            <a:r>
              <a:rPr lang="en-US" sz="1150" dirty="0" err="1" smtClean="0"/>
              <a:t>ii</a:t>
            </a:r>
            <a:r>
              <a:rPr lang="en-US" sz="1150" dirty="0" smtClean="0"/>
              <a:t> </a:t>
            </a:r>
            <a:r>
              <a:rPr lang="en-US" sz="1150" dirty="0" err="1" smtClean="0"/>
              <a:t>Obʺedinennykh</a:t>
            </a:r>
            <a:r>
              <a:rPr lang="en-US" sz="1150" dirty="0" smtClean="0"/>
              <a:t> </a:t>
            </a:r>
            <a:r>
              <a:rPr lang="en-US" sz="1150" dirty="0" err="1" smtClean="0"/>
              <a:t>Nat</a:t>
            </a:r>
            <a:r>
              <a:rPr lang="en-US" sz="1150" dirty="0" err="1" smtClean="0">
                <a:sym typeface="ALA BT Courier"/>
              </a:rPr>
              <a:t>s</a:t>
            </a:r>
            <a:r>
              <a:rPr lang="en-US" sz="1150" dirty="0" err="1" smtClean="0"/>
              <a:t>ii</a:t>
            </a:r>
            <a:r>
              <a:rPr lang="en-US" sz="1150" dirty="0" smtClean="0"/>
              <a:t>̆ </a:t>
            </a:r>
            <a:r>
              <a:rPr lang="en-US" sz="1150" dirty="0" err="1" smtClean="0"/>
              <a:t>po</a:t>
            </a:r>
            <a:r>
              <a:rPr lang="en-US" sz="1150" dirty="0" smtClean="0"/>
              <a:t> </a:t>
            </a:r>
          </a:p>
          <a:p>
            <a:r>
              <a:rPr lang="en-US" sz="1150" dirty="0" smtClean="0"/>
              <a:t>        </a:t>
            </a:r>
            <a:r>
              <a:rPr lang="en-US" sz="1150" dirty="0" err="1" smtClean="0"/>
              <a:t>torgovle</a:t>
            </a:r>
            <a:r>
              <a:rPr lang="en-US" sz="1150" dirty="0" smtClean="0"/>
              <a:t> </a:t>
            </a:r>
            <a:r>
              <a:rPr lang="en-US" sz="1150" dirty="0" err="1" smtClean="0"/>
              <a:t>i</a:t>
            </a:r>
            <a:r>
              <a:rPr lang="en-US" sz="1150" dirty="0" smtClean="0"/>
              <a:t> </a:t>
            </a:r>
            <a:r>
              <a:rPr lang="en-US" sz="1150" dirty="0" err="1" smtClean="0"/>
              <a:t>razvitii</a:t>
            </a:r>
            <a:r>
              <a:rPr lang="en-US" sz="1150" dirty="0" err="1" smtClean="0">
                <a:sym typeface="ALA BT Courier"/>
              </a:rPr>
              <a:t>u</a:t>
            </a:r>
            <a:r>
              <a:rPr lang="en-US" sz="1150" dirty="0" smtClean="0">
                <a:sym typeface="ALA BT Courier"/>
              </a:rPr>
              <a:t></a:t>
            </a:r>
            <a:r>
              <a:rPr lang="en-US" sz="1150" dirty="0" smtClean="0"/>
              <a:t> = </a:t>
            </a:r>
            <a:r>
              <a:rPr lang="en-US" sz="1150" dirty="0" err="1" smtClean="0"/>
              <a:t>Contabilidad</a:t>
            </a:r>
            <a:r>
              <a:rPr lang="en-US" sz="1150" dirty="0" smtClean="0"/>
              <a:t> y </a:t>
            </a:r>
            <a:r>
              <a:rPr lang="en-US" sz="1150" dirty="0" err="1" smtClean="0"/>
              <a:t>presentación</a:t>
            </a:r>
            <a:r>
              <a:rPr lang="en-US" sz="1150" dirty="0" smtClean="0"/>
              <a:t> de </a:t>
            </a:r>
            <a:r>
              <a:rPr lang="en-US" sz="1150" dirty="0" err="1" smtClean="0"/>
              <a:t>informes</a:t>
            </a:r>
            <a:endParaRPr lang="en-US" sz="1150" dirty="0" smtClean="0"/>
          </a:p>
          <a:p>
            <a:r>
              <a:rPr lang="en-US" sz="1150" dirty="0" smtClean="0"/>
              <a:t>        </a:t>
            </a:r>
            <a:r>
              <a:rPr lang="en-US" sz="1150" dirty="0" err="1" smtClean="0"/>
              <a:t>financieros</a:t>
            </a:r>
            <a:r>
              <a:rPr lang="en-US" sz="1150" dirty="0" smtClean="0"/>
              <a:t> </a:t>
            </a:r>
            <a:r>
              <a:rPr lang="en-US" sz="1150" dirty="0" err="1" smtClean="0"/>
              <a:t>sobre</a:t>
            </a:r>
            <a:r>
              <a:rPr lang="en-US" sz="1150" dirty="0" smtClean="0"/>
              <a:t> </a:t>
            </a:r>
            <a:r>
              <a:rPr lang="en-US" sz="1150" dirty="0" err="1" smtClean="0"/>
              <a:t>costos</a:t>
            </a:r>
            <a:r>
              <a:rPr lang="en-US" sz="1150" dirty="0" smtClean="0"/>
              <a:t> y </a:t>
            </a:r>
            <a:r>
              <a:rPr lang="en-US" sz="1150" dirty="0" err="1" smtClean="0"/>
              <a:t>responsabilidades</a:t>
            </a:r>
            <a:r>
              <a:rPr lang="en-US" sz="1150" dirty="0" smtClean="0"/>
              <a:t> </a:t>
            </a:r>
            <a:r>
              <a:rPr lang="en-US" sz="1150" dirty="0" err="1" smtClean="0"/>
              <a:t>ambientales</a:t>
            </a:r>
            <a:r>
              <a:rPr lang="en-US" sz="1150" dirty="0" smtClean="0"/>
              <a:t> / </a:t>
            </a:r>
          </a:p>
          <a:p>
            <a:r>
              <a:rPr lang="en-US" sz="1150" dirty="0" smtClean="0"/>
              <a:t>        </a:t>
            </a:r>
            <a:r>
              <a:rPr lang="en-US" sz="1150" dirty="0" err="1" smtClean="0"/>
              <a:t>Conferencia</a:t>
            </a:r>
            <a:r>
              <a:rPr lang="en-US" sz="1150" dirty="0" smtClean="0"/>
              <a:t> de </a:t>
            </a:r>
            <a:r>
              <a:rPr lang="en-US" sz="1150" dirty="0" err="1" smtClean="0"/>
              <a:t>las</a:t>
            </a:r>
            <a:r>
              <a:rPr lang="en-US" sz="1150" dirty="0" smtClean="0"/>
              <a:t> </a:t>
            </a:r>
            <a:r>
              <a:rPr lang="en-US" sz="1150" dirty="0" err="1" smtClean="0"/>
              <a:t>Naciones</a:t>
            </a:r>
            <a:r>
              <a:rPr lang="en-US" sz="1150" dirty="0" smtClean="0"/>
              <a:t> </a:t>
            </a:r>
            <a:r>
              <a:rPr lang="en-US" sz="1150" dirty="0" err="1" smtClean="0"/>
              <a:t>Unidas</a:t>
            </a:r>
            <a:r>
              <a:rPr lang="en-US" sz="1150" dirty="0" smtClean="0"/>
              <a:t> </a:t>
            </a:r>
            <a:r>
              <a:rPr lang="en-US" sz="1150" dirty="0" err="1" smtClean="0"/>
              <a:t>sobre</a:t>
            </a:r>
            <a:r>
              <a:rPr lang="en-US" sz="1150" dirty="0" smtClean="0"/>
              <a:t> </a:t>
            </a:r>
            <a:r>
              <a:rPr lang="en-US" sz="1150" dirty="0" err="1" smtClean="0"/>
              <a:t>Comercio</a:t>
            </a:r>
            <a:r>
              <a:rPr lang="en-US" sz="1150" dirty="0" smtClean="0"/>
              <a:t> y </a:t>
            </a:r>
            <a:r>
              <a:rPr lang="en-US" sz="1150" dirty="0" err="1" smtClean="0"/>
              <a:t>Desarrollo</a:t>
            </a:r>
            <a:r>
              <a:rPr lang="en-US" sz="1150" dirty="0" smtClean="0"/>
              <a:t>.</a:t>
            </a:r>
          </a:p>
          <a:p>
            <a:r>
              <a:rPr lang="en-US" sz="1150" dirty="0" smtClean="0"/>
              <a:t>246 31 </a:t>
            </a:r>
            <a:r>
              <a:rPr lang="en-US" sz="1150" dirty="0" err="1" smtClean="0"/>
              <a:t>Huan</a:t>
            </a:r>
            <a:r>
              <a:rPr lang="en-US" sz="1150" dirty="0" smtClean="0"/>
              <a:t> </a:t>
            </a:r>
            <a:r>
              <a:rPr lang="en-US" sz="1150" dirty="0" err="1" smtClean="0"/>
              <a:t>jing</a:t>
            </a:r>
            <a:r>
              <a:rPr lang="en-US" sz="1150" dirty="0" smtClean="0"/>
              <a:t> </a:t>
            </a:r>
            <a:r>
              <a:rPr lang="en-US" sz="1150" dirty="0" err="1" smtClean="0"/>
              <a:t>cheng</a:t>
            </a:r>
            <a:r>
              <a:rPr lang="en-US" sz="1150" dirty="0" smtClean="0"/>
              <a:t> pen he fu </a:t>
            </a:r>
            <a:r>
              <a:rPr lang="en-US" sz="1150" dirty="0" err="1" smtClean="0"/>
              <a:t>zhai</a:t>
            </a:r>
            <a:r>
              <a:rPr lang="en-US" sz="1150" dirty="0" smtClean="0"/>
              <a:t> de </a:t>
            </a:r>
            <a:r>
              <a:rPr lang="en-US" sz="1150" dirty="0" err="1" smtClean="0"/>
              <a:t>kuai</a:t>
            </a:r>
            <a:r>
              <a:rPr lang="en-US" sz="1150" dirty="0" smtClean="0"/>
              <a:t> </a:t>
            </a:r>
            <a:r>
              <a:rPr lang="en-US" sz="1150" dirty="0" err="1" smtClean="0"/>
              <a:t>ji</a:t>
            </a:r>
            <a:r>
              <a:rPr lang="en-US" sz="1150" dirty="0" smtClean="0"/>
              <a:t> he </a:t>
            </a:r>
            <a:r>
              <a:rPr lang="en-US" sz="1150" dirty="0" err="1" smtClean="0"/>
              <a:t>cai</a:t>
            </a:r>
            <a:r>
              <a:rPr lang="en-US" sz="1150" dirty="0" smtClean="0"/>
              <a:t> </a:t>
            </a:r>
            <a:r>
              <a:rPr lang="en-US" sz="1150" dirty="0" err="1" smtClean="0"/>
              <a:t>wu</a:t>
            </a:r>
            <a:r>
              <a:rPr lang="en-US" sz="1150" dirty="0" smtClean="0"/>
              <a:t> </a:t>
            </a:r>
            <a:r>
              <a:rPr lang="en-US" sz="1150" dirty="0" err="1" smtClean="0"/>
              <a:t>bao</a:t>
            </a:r>
            <a:r>
              <a:rPr lang="en-US" sz="1150" dirty="0" smtClean="0"/>
              <a:t> </a:t>
            </a:r>
            <a:r>
              <a:rPr lang="en-US" sz="1150" dirty="0" err="1" smtClean="0"/>
              <a:t>gao</a:t>
            </a:r>
            <a:endParaRPr lang="en-US" sz="1150" dirty="0" smtClean="0"/>
          </a:p>
          <a:p>
            <a:r>
              <a:rPr lang="en-US" sz="1150" dirty="0" smtClean="0"/>
              <a:t>246 31 Accounting and financial reporting for environmental costs</a:t>
            </a:r>
          </a:p>
          <a:p>
            <a:r>
              <a:rPr lang="en-US" sz="1150" dirty="0" smtClean="0"/>
              <a:t>       and liabilities</a:t>
            </a:r>
          </a:p>
          <a:p>
            <a:r>
              <a:rPr lang="en-US" sz="1150" dirty="0" smtClean="0"/>
              <a:t>246 31 </a:t>
            </a:r>
            <a:r>
              <a:rPr lang="en-US" sz="1150" dirty="0" err="1" smtClean="0"/>
              <a:t>Comptabilite</a:t>
            </a:r>
            <a:r>
              <a:rPr lang="en-US" sz="1150" dirty="0" smtClean="0"/>
              <a:t>́ des </a:t>
            </a:r>
            <a:r>
              <a:rPr lang="en-US" sz="1150" dirty="0" err="1" smtClean="0"/>
              <a:t>coûts</a:t>
            </a:r>
            <a:r>
              <a:rPr lang="en-US" sz="1150" dirty="0" smtClean="0"/>
              <a:t> et </a:t>
            </a:r>
            <a:r>
              <a:rPr lang="en-US" sz="1150" dirty="0" err="1" smtClean="0"/>
              <a:t>passifs</a:t>
            </a:r>
            <a:r>
              <a:rPr lang="en-US" sz="1150" dirty="0" smtClean="0"/>
              <a:t> </a:t>
            </a:r>
            <a:r>
              <a:rPr lang="en-US" sz="1150" dirty="0" err="1" smtClean="0"/>
              <a:t>environnementaux</a:t>
            </a:r>
            <a:r>
              <a:rPr lang="en-US" sz="1150" dirty="0" smtClean="0"/>
              <a:t> et</a:t>
            </a:r>
          </a:p>
          <a:p>
            <a:r>
              <a:rPr lang="en-US" sz="1150" dirty="0" smtClean="0"/>
              <a:t>       </a:t>
            </a:r>
            <a:r>
              <a:rPr lang="en-US" sz="1150" dirty="0" err="1" smtClean="0"/>
              <a:t>présentation</a:t>
            </a:r>
            <a:r>
              <a:rPr lang="en-US" sz="1150" dirty="0" smtClean="0"/>
              <a:t> de </a:t>
            </a:r>
            <a:r>
              <a:rPr lang="en-US" sz="1150" dirty="0" err="1" smtClean="0"/>
              <a:t>l'information</a:t>
            </a:r>
            <a:r>
              <a:rPr lang="en-US" sz="1150" dirty="0" smtClean="0"/>
              <a:t> </a:t>
            </a:r>
            <a:r>
              <a:rPr lang="en-US" sz="1150" dirty="0" err="1" smtClean="0"/>
              <a:t>financière</a:t>
            </a:r>
            <a:r>
              <a:rPr lang="en-US" sz="1150" dirty="0" smtClean="0"/>
              <a:t> </a:t>
            </a:r>
            <a:r>
              <a:rPr lang="en-US" sz="1150" dirty="0" err="1" smtClean="0"/>
              <a:t>correspondante</a:t>
            </a:r>
            <a:endParaRPr lang="en-US" sz="1150" dirty="0" smtClean="0"/>
          </a:p>
          <a:p>
            <a:r>
              <a:rPr lang="en-US" sz="1150" dirty="0" smtClean="0"/>
              <a:t>246 31 </a:t>
            </a:r>
            <a:r>
              <a:rPr lang="en-US" sz="1150" dirty="0" err="1" smtClean="0"/>
              <a:t>Uchet</a:t>
            </a:r>
            <a:r>
              <a:rPr lang="en-US" sz="1150" dirty="0" smtClean="0"/>
              <a:t> </a:t>
            </a:r>
            <a:r>
              <a:rPr lang="en-US" sz="1150" dirty="0" err="1" smtClean="0"/>
              <a:t>i</a:t>
            </a:r>
            <a:r>
              <a:rPr lang="en-US" sz="1150" dirty="0" smtClean="0"/>
              <a:t> </a:t>
            </a:r>
            <a:r>
              <a:rPr lang="en-US" sz="1150" dirty="0" err="1" smtClean="0"/>
              <a:t>finansovai</a:t>
            </a:r>
            <a:r>
              <a:rPr lang="en-US" sz="1150" dirty="0" err="1" smtClean="0">
                <a:sym typeface="ALA BT Courier"/>
              </a:rPr>
              <a:t></a:t>
            </a:r>
            <a:r>
              <a:rPr lang="en-US" sz="1150" dirty="0" err="1" smtClean="0"/>
              <a:t>a</a:t>
            </a:r>
            <a:r>
              <a:rPr lang="en-US" sz="1150" dirty="0" err="1" smtClean="0">
                <a:sym typeface="ALA BT Courier"/>
              </a:rPr>
              <a:t></a:t>
            </a:r>
            <a:r>
              <a:rPr lang="en-US" sz="1150" dirty="0" err="1" smtClean="0"/>
              <a:t>otchetnost</a:t>
            </a:r>
            <a:r>
              <a:rPr lang="en-US" sz="1150" dirty="0" smtClean="0"/>
              <a:t>ʹ v </a:t>
            </a:r>
            <a:r>
              <a:rPr lang="en-US" sz="1150" dirty="0" err="1" smtClean="0"/>
              <a:t>oblasti</a:t>
            </a:r>
            <a:r>
              <a:rPr lang="en-US" sz="1150" dirty="0" smtClean="0"/>
              <a:t> </a:t>
            </a:r>
            <a:r>
              <a:rPr lang="en-US" sz="1150" dirty="0" err="1" smtClean="0"/>
              <a:t>prirodookhrannykh</a:t>
            </a:r>
            <a:endParaRPr lang="en-US" sz="1150" dirty="0" smtClean="0"/>
          </a:p>
          <a:p>
            <a:r>
              <a:rPr lang="en-US" sz="1150" dirty="0" smtClean="0"/>
              <a:t>        </a:t>
            </a:r>
            <a:r>
              <a:rPr lang="en-US" sz="1150" dirty="0" err="1" smtClean="0"/>
              <a:t>raskhodov</a:t>
            </a:r>
            <a:r>
              <a:rPr lang="en-US" sz="1150" dirty="0" smtClean="0"/>
              <a:t> </a:t>
            </a:r>
            <a:r>
              <a:rPr lang="en-US" sz="1150" dirty="0" err="1" smtClean="0"/>
              <a:t>i</a:t>
            </a:r>
            <a:r>
              <a:rPr lang="en-US" sz="1150" dirty="0" smtClean="0"/>
              <a:t> </a:t>
            </a:r>
            <a:r>
              <a:rPr lang="en-US" sz="1150" dirty="0" err="1" smtClean="0"/>
              <a:t>ėkologicheskikh</a:t>
            </a:r>
            <a:r>
              <a:rPr lang="en-US" sz="1150" dirty="0" smtClean="0"/>
              <a:t> </a:t>
            </a:r>
            <a:r>
              <a:rPr lang="en-US" sz="1150" dirty="0" err="1" smtClean="0"/>
              <a:t>obi</a:t>
            </a:r>
            <a:r>
              <a:rPr lang="en-US" sz="1150" dirty="0" err="1" smtClean="0">
                <a:sym typeface="ALA BT Courier"/>
              </a:rPr>
              <a:t></a:t>
            </a:r>
            <a:r>
              <a:rPr lang="en-US" sz="1150" dirty="0" err="1" smtClean="0"/>
              <a:t>a</a:t>
            </a:r>
            <a:r>
              <a:rPr lang="en-US" sz="1150" dirty="0" err="1" smtClean="0">
                <a:sym typeface="ALA BT Courier"/>
              </a:rPr>
              <a:t></a:t>
            </a:r>
            <a:r>
              <a:rPr lang="en-US" sz="1150" dirty="0" err="1" smtClean="0"/>
              <a:t>zatelʹstv</a:t>
            </a:r>
            <a:endParaRPr lang="en-US" sz="1150" dirty="0" smtClean="0"/>
          </a:p>
          <a:p>
            <a:r>
              <a:rPr lang="en-US" sz="1150" dirty="0" smtClean="0"/>
              <a:t>246 31 </a:t>
            </a:r>
            <a:r>
              <a:rPr lang="en-US" sz="1150" dirty="0" err="1" smtClean="0"/>
              <a:t>Contabilidad</a:t>
            </a:r>
            <a:r>
              <a:rPr lang="en-US" sz="1150" dirty="0" smtClean="0"/>
              <a:t> y </a:t>
            </a:r>
            <a:r>
              <a:rPr lang="en-US" sz="1150" dirty="0" err="1" smtClean="0"/>
              <a:t>presentación</a:t>
            </a:r>
            <a:r>
              <a:rPr lang="en-US" sz="1150" dirty="0" smtClean="0"/>
              <a:t> de </a:t>
            </a:r>
            <a:r>
              <a:rPr lang="en-US" sz="1150" dirty="0" err="1" smtClean="0"/>
              <a:t>informes</a:t>
            </a:r>
            <a:r>
              <a:rPr lang="en-US" sz="1150" dirty="0" smtClean="0"/>
              <a:t> </a:t>
            </a:r>
            <a:r>
              <a:rPr lang="en-US" sz="1150" dirty="0" err="1" smtClean="0"/>
              <a:t>financieros</a:t>
            </a:r>
            <a:r>
              <a:rPr lang="en-US" sz="1150" dirty="0" smtClean="0"/>
              <a:t> </a:t>
            </a:r>
            <a:r>
              <a:rPr lang="en-US" sz="1150" dirty="0" err="1" smtClean="0"/>
              <a:t>sobre</a:t>
            </a:r>
            <a:endParaRPr lang="en-US" sz="1150" dirty="0" smtClean="0"/>
          </a:p>
          <a:p>
            <a:r>
              <a:rPr lang="en-US" sz="1150" dirty="0" smtClean="0"/>
              <a:t>        </a:t>
            </a:r>
            <a:r>
              <a:rPr lang="en-US" sz="1150" dirty="0" err="1" smtClean="0"/>
              <a:t>costos</a:t>
            </a:r>
            <a:r>
              <a:rPr lang="en-US" sz="1150" dirty="0" smtClean="0"/>
              <a:t> y </a:t>
            </a:r>
            <a:r>
              <a:rPr lang="en-US" sz="1150" dirty="0" err="1" smtClean="0"/>
              <a:t>responsabilidades</a:t>
            </a:r>
            <a:r>
              <a:rPr lang="en-US" sz="1150" dirty="0" smtClean="0"/>
              <a:t> </a:t>
            </a:r>
            <a:r>
              <a:rPr lang="en-US" sz="1150" dirty="0" err="1" smtClean="0"/>
              <a:t>ambientales</a:t>
            </a:r>
            <a:endParaRPr lang="en-US" sz="1150" dirty="0" smtClean="0"/>
          </a:p>
          <a:p>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rmAutofit fontScale="90000"/>
          </a:bodyPr>
          <a:lstStyle/>
          <a:p>
            <a:r>
              <a:rPr lang="en-US" dirty="0" smtClean="0"/>
              <a:t>Significant Differences - Access</a:t>
            </a:r>
            <a:endParaRPr lang="en-US" dirty="0"/>
          </a:p>
        </p:txBody>
      </p:sp>
      <p:sp>
        <p:nvSpPr>
          <p:cNvPr id="3" name="Content Placeholder 2"/>
          <p:cNvSpPr>
            <a:spLocks noGrp="1"/>
          </p:cNvSpPr>
          <p:nvPr>
            <p:ph idx="1"/>
          </p:nvPr>
        </p:nvSpPr>
        <p:spPr>
          <a:xfrm>
            <a:off x="228600" y="914400"/>
            <a:ext cx="8686800" cy="5943600"/>
          </a:xfrm>
        </p:spPr>
        <p:txBody>
          <a:bodyPr>
            <a:noAutofit/>
          </a:bodyPr>
          <a:lstStyle/>
          <a:p>
            <a:r>
              <a:rPr lang="en-US" sz="2250" dirty="0" smtClean="0"/>
              <a:t>Emphasis on the works and expressions that are in the manifestation being cataloged</a:t>
            </a:r>
          </a:p>
          <a:p>
            <a:r>
              <a:rPr lang="en-US" sz="2250" dirty="0" smtClean="0"/>
              <a:t>Differentiate works whose authorized access point consists only of the  preferred title and the titles are the same (including monographs!)</a:t>
            </a:r>
          </a:p>
          <a:p>
            <a:r>
              <a:rPr lang="en-US" sz="2250" dirty="0" smtClean="0"/>
              <a:t>Emphasis on relationships</a:t>
            </a:r>
          </a:p>
          <a:p>
            <a:r>
              <a:rPr lang="en-US" sz="2250" dirty="0" smtClean="0"/>
              <a:t>Don’t necessarily need to be justified in the description</a:t>
            </a:r>
          </a:p>
          <a:p>
            <a:r>
              <a:rPr lang="en-US" sz="2250" dirty="0" smtClean="0"/>
              <a:t>Only the creator having principal responsibility or if principal responsibility is not indicated, only the first-named creator, is required</a:t>
            </a:r>
          </a:p>
          <a:p>
            <a:r>
              <a:rPr lang="en-US" sz="2250" dirty="0" smtClean="0"/>
              <a:t>No more rule of three</a:t>
            </a:r>
          </a:p>
          <a:p>
            <a:r>
              <a:rPr lang="en-US" sz="2250" dirty="0" smtClean="0"/>
              <a:t>No abbreviations in access points (</a:t>
            </a:r>
            <a:r>
              <a:rPr lang="en-US" sz="2250" strike="sngStrike" dirty="0" smtClean="0"/>
              <a:t>b.  d.  ca.  cent.  fl.  Jan.</a:t>
            </a:r>
            <a:r>
              <a:rPr lang="en-US" sz="2250" dirty="0" smtClean="0"/>
              <a:t>)</a:t>
            </a:r>
          </a:p>
          <a:p>
            <a:r>
              <a:rPr lang="en-US" sz="2250" dirty="0" smtClean="0"/>
              <a:t>Profession/occupation available as a qualifier to personal names</a:t>
            </a:r>
          </a:p>
          <a:p>
            <a:r>
              <a:rPr lang="en-US" sz="2250" dirty="0" smtClean="0"/>
              <a:t>July update will add new options for personal name </a:t>
            </a:r>
            <a:r>
              <a:rPr lang="en-US" sz="2250" dirty="0" smtClean="0"/>
              <a:t>qualifiers, including some </a:t>
            </a:r>
            <a:r>
              <a:rPr lang="en-US" sz="2250" dirty="0" smtClean="0"/>
              <a:t>that were available in AACR2 but not in the initial release of RDA</a:t>
            </a:r>
          </a:p>
          <a:p>
            <a:r>
              <a:rPr lang="en-US" sz="2250" dirty="0" smtClean="0"/>
              <a:t>Conference names will include frequency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Works Named by Title Alone</a:t>
            </a:r>
            <a:endParaRPr lang="en-US" dirty="0"/>
          </a:p>
        </p:txBody>
      </p:sp>
      <p:sp>
        <p:nvSpPr>
          <p:cNvPr id="3" name="Content Placeholder 2"/>
          <p:cNvSpPr>
            <a:spLocks noGrp="1"/>
          </p:cNvSpPr>
          <p:nvPr>
            <p:ph idx="1"/>
          </p:nvPr>
        </p:nvSpPr>
        <p:spPr>
          <a:xfrm>
            <a:off x="457200" y="1143000"/>
            <a:ext cx="8382000" cy="5486400"/>
          </a:xfrm>
        </p:spPr>
        <p:txBody>
          <a:bodyPr>
            <a:normAutofit fontScale="92500" lnSpcReduction="20000"/>
          </a:bodyPr>
          <a:lstStyle/>
          <a:p>
            <a:pPr>
              <a:buNone/>
            </a:pPr>
            <a:r>
              <a:rPr lang="en-US" sz="2600" dirty="0" smtClean="0"/>
              <a:t>Unlike AACR2, we will differentiate monographs with same titles when the authorized access point for the work is the preferred title alone.  Consider these three works cataloged in AACR2:</a:t>
            </a:r>
          </a:p>
          <a:p>
            <a:pPr>
              <a:buNone/>
            </a:pPr>
            <a:endParaRPr lang="en-US" sz="2600" dirty="0" smtClean="0"/>
          </a:p>
          <a:p>
            <a:pPr>
              <a:buNone/>
            </a:pPr>
            <a:r>
              <a:rPr lang="en-US" sz="2200" dirty="0" smtClean="0"/>
              <a:t>245 00  American law : $b a finding list of books on this subject in public and  	private collections in Paris.</a:t>
            </a:r>
          </a:p>
          <a:p>
            <a:pPr>
              <a:buNone/>
            </a:pPr>
            <a:r>
              <a:rPr lang="en-US" sz="2200" dirty="0" smtClean="0"/>
              <a:t>260       [Paris] : $b American Library in Paris, $c 1929.</a:t>
            </a:r>
          </a:p>
          <a:p>
            <a:pPr>
              <a:buNone/>
            </a:pPr>
            <a:endParaRPr lang="en-US" sz="2200" dirty="0" smtClean="0"/>
          </a:p>
          <a:p>
            <a:pPr>
              <a:buNone/>
            </a:pPr>
            <a:r>
              <a:rPr lang="en-US" sz="2200" dirty="0" smtClean="0"/>
              <a:t>245 00  American law : $b an introductory survey of some principles : cases 	and text / $c general editors, Samuel I. Shuman, Norbert D. West ; 	contributing editors, Kenneth R. Callahan ... [et al.].</a:t>
            </a:r>
          </a:p>
          <a:p>
            <a:pPr>
              <a:buNone/>
            </a:pPr>
            <a:r>
              <a:rPr lang="en-US" sz="2200" dirty="0" smtClean="0"/>
              <a:t>260       Detroit : $b Wayne State University Press, $c 1971.</a:t>
            </a:r>
          </a:p>
          <a:p>
            <a:pPr>
              <a:buNone/>
            </a:pPr>
            <a:endParaRPr lang="en-US" sz="2200" dirty="0" smtClean="0"/>
          </a:p>
          <a:p>
            <a:pPr>
              <a:buNone/>
            </a:pPr>
            <a:r>
              <a:rPr lang="en-US" sz="2200" dirty="0" smtClean="0"/>
              <a:t>245 00  American law : $b the third century : the law Bicentennial volume / $c 	editor, Bernard Schwartz.</a:t>
            </a:r>
          </a:p>
          <a:p>
            <a:pPr>
              <a:buNone/>
            </a:pPr>
            <a:r>
              <a:rPr lang="en-US" sz="2200" dirty="0" smtClean="0"/>
              <a:t>260        South Hackensack, N.J. : $b Published for New York University School of 	Law by F.B. Rothman, $c 1976.</a:t>
            </a:r>
            <a:endParaRPr lang="en-US"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63562"/>
          </a:xfrm>
        </p:spPr>
        <p:txBody>
          <a:bodyPr>
            <a:normAutofit fontScale="90000"/>
          </a:bodyPr>
          <a:lstStyle/>
          <a:p>
            <a:r>
              <a:rPr lang="en-US" dirty="0" smtClean="0"/>
              <a:t>Options for Breaking Conflicts - 6.27.1.9</a:t>
            </a:r>
            <a:endParaRPr lang="en-US" dirty="0"/>
          </a:p>
        </p:txBody>
      </p:sp>
      <p:sp>
        <p:nvSpPr>
          <p:cNvPr id="3" name="Content Placeholder 2"/>
          <p:cNvSpPr>
            <a:spLocks noGrp="1"/>
          </p:cNvSpPr>
          <p:nvPr>
            <p:ph idx="1"/>
          </p:nvPr>
        </p:nvSpPr>
        <p:spPr/>
        <p:txBody>
          <a:bodyPr/>
          <a:lstStyle/>
          <a:p>
            <a:r>
              <a:rPr lang="en-US" dirty="0" smtClean="0"/>
              <a:t>Add Form of Work</a:t>
            </a:r>
          </a:p>
          <a:p>
            <a:r>
              <a:rPr lang="en-US" dirty="0" smtClean="0"/>
              <a:t>Add Date of Work</a:t>
            </a:r>
          </a:p>
          <a:p>
            <a:r>
              <a:rPr lang="en-US" dirty="0" smtClean="0"/>
              <a:t>Add Place of Origin of the Work</a:t>
            </a:r>
          </a:p>
          <a:p>
            <a:pPr>
              <a:buNone/>
            </a:pPr>
            <a:r>
              <a:rPr lang="en-US" dirty="0" smtClean="0"/>
              <a:t>and/or </a:t>
            </a:r>
          </a:p>
          <a:p>
            <a:r>
              <a:rPr lang="en-US" dirty="0" smtClean="0"/>
              <a:t>Add Other Distinguishing Characteristic of the Work</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GMD replaced by content type, media type, carrier type (336, 337, 338); include these elements even when no GMD would have been used</a:t>
            </a:r>
            <a:endParaRPr lang="en-US" dirty="0"/>
          </a:p>
        </p:txBody>
      </p:sp>
      <p:sp>
        <p:nvSpPr>
          <p:cNvPr id="4" name="TextBox 3"/>
          <p:cNvSpPr txBox="1"/>
          <p:nvPr/>
        </p:nvSpPr>
        <p:spPr>
          <a:xfrm>
            <a:off x="381000" y="3962400"/>
            <a:ext cx="4114800" cy="2585323"/>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Mustafa </a:t>
            </a:r>
          </a:p>
          <a:p>
            <a:r>
              <a:rPr lang="en-US" dirty="0"/>
              <a:t> </a:t>
            </a:r>
            <a:r>
              <a:rPr lang="en-US" dirty="0" smtClean="0"/>
              <a:t>             </a:t>
            </a:r>
            <a:r>
              <a:rPr lang="en-US" dirty="0" err="1" smtClean="0"/>
              <a:t>Kamal</a:t>
            </a:r>
            <a:r>
              <a:rPr lang="en-US" dirty="0" smtClean="0"/>
              <a:t>.</a:t>
            </a:r>
          </a:p>
          <a:p>
            <a:r>
              <a:rPr lang="en-US" dirty="0" smtClean="0"/>
              <a:t>260       Dhaka, Bangladesh : $b University</a:t>
            </a:r>
          </a:p>
          <a:p>
            <a:r>
              <a:rPr lang="en-US" dirty="0" smtClean="0"/>
              <a:t>              of Dhaka, </a:t>
            </a:r>
            <a:r>
              <a:rPr lang="en-US" dirty="0"/>
              <a:t>$</a:t>
            </a:r>
            <a:r>
              <a:rPr lang="en-US" dirty="0" smtClean="0"/>
              <a:t>c 1994.</a:t>
            </a:r>
          </a:p>
          <a:p>
            <a:r>
              <a:rPr lang="en-US" dirty="0" smtClean="0"/>
              <a:t>300       xvi, 177 p. ; $c 22 cm.</a:t>
            </a:r>
          </a:p>
          <a:p>
            <a:endParaRPr lang="en-US" dirty="0" smtClean="0"/>
          </a:p>
          <a:p>
            <a:endParaRPr lang="en-US" dirty="0" smtClean="0"/>
          </a:p>
          <a:p>
            <a:endParaRPr lang="en-US" dirty="0"/>
          </a:p>
        </p:txBody>
      </p:sp>
      <p:sp>
        <p:nvSpPr>
          <p:cNvPr id="5" name="TextBox 4"/>
          <p:cNvSpPr txBox="1"/>
          <p:nvPr/>
        </p:nvSpPr>
        <p:spPr>
          <a:xfrm>
            <a:off x="4648200" y="3962400"/>
            <a:ext cx="4114800" cy="2585323"/>
          </a:xfrm>
          <a:prstGeom prst="rect">
            <a:avLst/>
          </a:prstGeom>
          <a:noFill/>
          <a:ln w="19050">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Justice </a:t>
            </a:r>
          </a:p>
          <a:p>
            <a:r>
              <a:rPr lang="en-US" dirty="0"/>
              <a:t> </a:t>
            </a:r>
            <a:r>
              <a:rPr lang="en-US" dirty="0" smtClean="0"/>
              <a:t>             Mustafa </a:t>
            </a:r>
            <a:r>
              <a:rPr lang="en-US" dirty="0" err="1" smtClean="0"/>
              <a:t>Kamal</a:t>
            </a:r>
            <a:r>
              <a:rPr lang="en-US" dirty="0" smtClean="0"/>
              <a:t>.</a:t>
            </a:r>
          </a:p>
          <a:p>
            <a:r>
              <a:rPr lang="en-US" dirty="0" smtClean="0"/>
              <a:t>264 _1  Dhaka, Bangladesh : $b University</a:t>
            </a:r>
          </a:p>
          <a:p>
            <a:r>
              <a:rPr lang="en-US" dirty="0" smtClean="0"/>
              <a:t>              of Dhaka, </a:t>
            </a:r>
            <a:r>
              <a:rPr lang="en-US" dirty="0"/>
              <a:t>$</a:t>
            </a:r>
            <a:r>
              <a:rPr lang="en-US" dirty="0" smtClean="0"/>
              <a:t>c 1994.</a:t>
            </a:r>
          </a:p>
          <a:p>
            <a:r>
              <a:rPr lang="en-US" dirty="0" smtClean="0"/>
              <a:t>300       xvi, 177 pages ; $c 22 cm</a:t>
            </a:r>
          </a:p>
          <a:p>
            <a:r>
              <a:rPr lang="en-US" dirty="0" smtClean="0">
                <a:solidFill>
                  <a:srgbClr val="FF0000"/>
                </a:solidFill>
              </a:rPr>
              <a:t>336       text $b txt $2 </a:t>
            </a:r>
            <a:r>
              <a:rPr lang="en-US" dirty="0" err="1" smtClean="0">
                <a:solidFill>
                  <a:srgbClr val="FF0000"/>
                </a:solidFill>
              </a:rPr>
              <a:t>rdacontent</a:t>
            </a:r>
            <a:endParaRPr lang="en-US" dirty="0" smtClean="0">
              <a:solidFill>
                <a:srgbClr val="FF0000"/>
              </a:solidFill>
            </a:endParaRPr>
          </a:p>
          <a:p>
            <a:r>
              <a:rPr lang="en-US" dirty="0" smtClean="0">
                <a:solidFill>
                  <a:srgbClr val="FF0000"/>
                </a:solidFill>
              </a:rPr>
              <a:t>337       </a:t>
            </a:r>
            <a:r>
              <a:rPr lang="pt-BR" dirty="0" smtClean="0">
                <a:solidFill>
                  <a:srgbClr val="FF0000"/>
                </a:solidFill>
              </a:rPr>
              <a:t>unmediated $b n $2 rdamedia</a:t>
            </a:r>
            <a:endParaRPr lang="en-US" dirty="0" smtClean="0">
              <a:solidFill>
                <a:srgbClr val="FF0000"/>
              </a:solidFill>
            </a:endParaRPr>
          </a:p>
          <a:p>
            <a:r>
              <a:rPr lang="en-US" dirty="0" smtClean="0">
                <a:solidFill>
                  <a:srgbClr val="FF0000"/>
                </a:solidFill>
              </a:rPr>
              <a:t>338       </a:t>
            </a:r>
            <a:r>
              <a:rPr lang="it-IT" dirty="0" smtClean="0">
                <a:solidFill>
                  <a:srgbClr val="FF0000"/>
                </a:solidFill>
              </a:rPr>
              <a:t>volume $b nc $2 rdacarrier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rmAutofit fontScale="55000" lnSpcReduction="20000"/>
          </a:bodyPr>
          <a:lstStyle/>
          <a:p>
            <a:pPr>
              <a:spcBef>
                <a:spcPts val="600"/>
              </a:spcBef>
              <a:buNone/>
            </a:pPr>
            <a:r>
              <a:rPr lang="en-US" dirty="0" smtClean="0">
                <a:solidFill>
                  <a:srgbClr val="FF0000"/>
                </a:solidFill>
              </a:rPr>
              <a:t>130 0    American law (  )</a:t>
            </a:r>
          </a:p>
          <a:p>
            <a:pPr>
              <a:buNone/>
            </a:pPr>
            <a:r>
              <a:rPr lang="en-US" dirty="0" smtClean="0"/>
              <a:t>245 10  American law : $b a finding list of books on this subject in public and private collections in Paris.</a:t>
            </a:r>
          </a:p>
          <a:p>
            <a:pPr>
              <a:buNone/>
            </a:pPr>
            <a:r>
              <a:rPr lang="en-US" dirty="0" smtClean="0"/>
              <a:t>264 _1  [Paris] : $b American Library in Paris, $c 1929.</a:t>
            </a:r>
          </a:p>
          <a:p>
            <a:pPr>
              <a:buNone/>
            </a:pPr>
            <a:r>
              <a:rPr lang="en-US" dirty="0" smtClean="0"/>
              <a:t>650 _0  Law $z United States $v Bibliography $v Union catalogs.</a:t>
            </a:r>
          </a:p>
          <a:p>
            <a:pPr>
              <a:buNone/>
            </a:pPr>
            <a:r>
              <a:rPr lang="en-US" dirty="0" smtClean="0"/>
              <a:t>650 _0  Union catalogs $z France $z Paris.</a:t>
            </a:r>
          </a:p>
          <a:p>
            <a:pPr>
              <a:buNone/>
            </a:pPr>
            <a:endParaRPr lang="en-US" dirty="0" smtClean="0"/>
          </a:p>
          <a:p>
            <a:pPr>
              <a:spcBef>
                <a:spcPts val="0"/>
              </a:spcBef>
              <a:buNone/>
            </a:pPr>
            <a:endParaRPr lang="en-US" dirty="0" smtClean="0">
              <a:solidFill>
                <a:srgbClr val="FF0000"/>
              </a:solidFill>
            </a:endParaRPr>
          </a:p>
          <a:p>
            <a:pPr>
              <a:buNone/>
            </a:pPr>
            <a:r>
              <a:rPr lang="en-US" dirty="0" smtClean="0">
                <a:solidFill>
                  <a:srgbClr val="FF0000"/>
                </a:solidFill>
              </a:rPr>
              <a:t>130 0    American law (  )</a:t>
            </a:r>
          </a:p>
          <a:p>
            <a:pPr>
              <a:buNone/>
            </a:pPr>
            <a:r>
              <a:rPr lang="en-US" dirty="0" smtClean="0"/>
              <a:t>245 10  American law : $b an introductory survey of some principles : cases and text / $c general editors, Samuel I. Shuman, Norbert D. West ; contributing editors, Kenneth R. Callahan, Donald H. Gordon, Maurice </a:t>
            </a:r>
            <a:r>
              <a:rPr lang="en-US" dirty="0" err="1" smtClean="0"/>
              <a:t>Kelman</a:t>
            </a:r>
            <a:r>
              <a:rPr lang="en-US" dirty="0" smtClean="0"/>
              <a:t>, Richard S. Miller, Peter E. </a:t>
            </a:r>
            <a:r>
              <a:rPr lang="en-US" dirty="0" err="1" smtClean="0"/>
              <a:t>Quint</a:t>
            </a:r>
            <a:r>
              <a:rPr lang="en-US" dirty="0" smtClean="0"/>
              <a:t>.</a:t>
            </a:r>
          </a:p>
          <a:p>
            <a:pPr>
              <a:buNone/>
            </a:pPr>
            <a:r>
              <a:rPr lang="en-US" dirty="0" smtClean="0"/>
              <a:t>264 _1  Detroit : $b Wayne State University Press, $c 1971.</a:t>
            </a:r>
          </a:p>
          <a:p>
            <a:pPr>
              <a:buNone/>
            </a:pPr>
            <a:r>
              <a:rPr lang="en-US" dirty="0" smtClean="0"/>
              <a:t>650 _0  Law $z United States $v Cases. </a:t>
            </a:r>
          </a:p>
          <a:p>
            <a:pPr>
              <a:buNone/>
            </a:pPr>
            <a:endParaRPr lang="en-US" dirty="0" smtClean="0"/>
          </a:p>
          <a:p>
            <a:pPr>
              <a:spcBef>
                <a:spcPts val="0"/>
              </a:spcBef>
              <a:buNone/>
            </a:pPr>
            <a:endParaRPr lang="en-US" dirty="0" smtClean="0">
              <a:solidFill>
                <a:srgbClr val="FF0000"/>
              </a:solidFill>
            </a:endParaRPr>
          </a:p>
          <a:p>
            <a:pPr>
              <a:buNone/>
            </a:pPr>
            <a:r>
              <a:rPr lang="en-US" dirty="0" smtClean="0">
                <a:solidFill>
                  <a:srgbClr val="FF0000"/>
                </a:solidFill>
              </a:rPr>
              <a:t>130 0    American law (  )</a:t>
            </a:r>
          </a:p>
          <a:p>
            <a:pPr>
              <a:buNone/>
            </a:pPr>
            <a:r>
              <a:rPr lang="en-US" dirty="0" smtClean="0"/>
              <a:t>245 10  American law : $b the third century : the law Bicentennial volume / $c editor, Bernard Schwartz.</a:t>
            </a:r>
          </a:p>
          <a:p>
            <a:pPr>
              <a:buNone/>
            </a:pPr>
            <a:r>
              <a:rPr lang="en-US" dirty="0" smtClean="0"/>
              <a:t>264 _1  South Hackensack, N.J. : $b Published for New York University School of Law by F.B. Rothman, $c 1976.</a:t>
            </a:r>
            <a:endParaRPr lang="en-US" dirty="0"/>
          </a:p>
        </p:txBody>
      </p:sp>
      <p:sp>
        <p:nvSpPr>
          <p:cNvPr id="4" name="TextBox 3"/>
          <p:cNvSpPr txBox="1"/>
          <p:nvPr/>
        </p:nvSpPr>
        <p:spPr>
          <a:xfrm>
            <a:off x="1371600" y="152400"/>
            <a:ext cx="6400800" cy="369332"/>
          </a:xfrm>
          <a:prstGeom prst="rect">
            <a:avLst/>
          </a:prstGeom>
          <a:solidFill>
            <a:schemeClr val="bg2"/>
          </a:solidFill>
          <a:ln>
            <a:solidFill>
              <a:schemeClr val="bg2">
                <a:lumMod val="25000"/>
              </a:schemeClr>
            </a:solidFill>
          </a:ln>
        </p:spPr>
        <p:txBody>
          <a:bodyPr wrap="square" rtlCol="0">
            <a:spAutoFit/>
          </a:bodyPr>
          <a:lstStyle/>
          <a:p>
            <a:pPr algn="ctr"/>
            <a:r>
              <a:rPr lang="en-US" dirty="0" smtClean="0"/>
              <a:t>What would you add as a qualifier to differentiate these works?</a:t>
            </a:r>
            <a:endParaRPr lang="en-US" dirty="0"/>
          </a:p>
        </p:txBody>
      </p:sp>
      <p:sp>
        <p:nvSpPr>
          <p:cNvPr id="5" name="TextBox 4"/>
          <p:cNvSpPr txBox="1"/>
          <p:nvPr/>
        </p:nvSpPr>
        <p:spPr>
          <a:xfrm>
            <a:off x="3429000" y="609600"/>
            <a:ext cx="4191000" cy="553998"/>
          </a:xfrm>
          <a:prstGeom prst="rect">
            <a:avLst/>
          </a:prstGeom>
          <a:solidFill>
            <a:srgbClr val="F6F9FC"/>
          </a:solidFill>
          <a:ln w="19050">
            <a:solidFill>
              <a:schemeClr val="bg2">
                <a:lumMod val="25000"/>
              </a:schemeClr>
            </a:solidFill>
          </a:ln>
        </p:spPr>
        <p:txBody>
          <a:bodyPr wrap="square" rtlCol="0">
            <a:spAutoFit/>
          </a:bodyPr>
          <a:lstStyle/>
          <a:p>
            <a:r>
              <a:rPr lang="en-US" sz="1500" b="1" dirty="0" smtClean="0">
                <a:solidFill>
                  <a:schemeClr val="tx1">
                    <a:lumMod val="95000"/>
                    <a:lumOff val="5000"/>
                  </a:schemeClr>
                </a:solidFill>
              </a:rPr>
              <a:t>POSSIBILITIES:</a:t>
            </a:r>
            <a:r>
              <a:rPr lang="en-US" sz="1500" dirty="0" smtClean="0">
                <a:solidFill>
                  <a:srgbClr val="FF0000"/>
                </a:solidFill>
              </a:rPr>
              <a:t>    </a:t>
            </a:r>
            <a:r>
              <a:rPr lang="en-US" sz="1500" b="1" dirty="0" smtClean="0">
                <a:solidFill>
                  <a:srgbClr val="FF0000"/>
                </a:solidFill>
              </a:rPr>
              <a:t>(Union catalog)         (1929)</a:t>
            </a:r>
          </a:p>
          <a:p>
            <a:r>
              <a:rPr lang="en-US" sz="1500" b="1" dirty="0" smtClean="0">
                <a:solidFill>
                  <a:srgbClr val="FF0000"/>
                </a:solidFill>
              </a:rPr>
              <a:t>    (Paris, France)          (American Library in Paris)</a:t>
            </a:r>
            <a:endParaRPr lang="en-US" sz="1500" b="1" dirty="0">
              <a:solidFill>
                <a:srgbClr val="FF0000"/>
              </a:solidFill>
            </a:endParaRPr>
          </a:p>
        </p:txBody>
      </p:sp>
      <p:sp>
        <p:nvSpPr>
          <p:cNvPr id="6" name="TextBox 5"/>
          <p:cNvSpPr txBox="1"/>
          <p:nvPr/>
        </p:nvSpPr>
        <p:spPr>
          <a:xfrm>
            <a:off x="3352800" y="2590800"/>
            <a:ext cx="4419600" cy="553998"/>
          </a:xfrm>
          <a:prstGeom prst="rect">
            <a:avLst/>
          </a:prstGeom>
          <a:solidFill>
            <a:srgbClr val="F6F9FC"/>
          </a:solidFill>
          <a:ln w="19050">
            <a:solidFill>
              <a:schemeClr val="bg2">
                <a:lumMod val="25000"/>
              </a:schemeClr>
            </a:solidFill>
          </a:ln>
        </p:spPr>
        <p:txBody>
          <a:bodyPr wrap="square" rtlCol="0">
            <a:spAutoFit/>
          </a:bodyPr>
          <a:lstStyle/>
          <a:p>
            <a:r>
              <a:rPr lang="en-US" sz="1500" b="1" dirty="0" smtClean="0">
                <a:solidFill>
                  <a:schemeClr val="tx1">
                    <a:lumMod val="95000"/>
                    <a:lumOff val="5000"/>
                  </a:schemeClr>
                </a:solidFill>
              </a:rPr>
              <a:t>POSSIBILITIES:</a:t>
            </a:r>
            <a:r>
              <a:rPr lang="en-US" sz="1500" dirty="0" smtClean="0">
                <a:solidFill>
                  <a:srgbClr val="FF0000"/>
                </a:solidFill>
              </a:rPr>
              <a:t>    </a:t>
            </a:r>
            <a:r>
              <a:rPr lang="en-US" sz="1500" b="1" dirty="0" smtClean="0">
                <a:solidFill>
                  <a:srgbClr val="FF0000"/>
                </a:solidFill>
              </a:rPr>
              <a:t>(Cases)       (1971)      (Detroit, Mich.) </a:t>
            </a:r>
          </a:p>
          <a:p>
            <a:r>
              <a:rPr lang="en-US" sz="1500" b="1" dirty="0" smtClean="0">
                <a:solidFill>
                  <a:srgbClr val="FF0000"/>
                </a:solidFill>
              </a:rPr>
              <a:t>(Wayne State University Press)      (Shuman and West)</a:t>
            </a:r>
            <a:endParaRPr lang="en-US" sz="1500" b="1" dirty="0">
              <a:solidFill>
                <a:srgbClr val="FF0000"/>
              </a:solidFill>
            </a:endParaRPr>
          </a:p>
        </p:txBody>
      </p:sp>
      <p:sp>
        <p:nvSpPr>
          <p:cNvPr id="7" name="TextBox 6"/>
          <p:cNvSpPr txBox="1"/>
          <p:nvPr/>
        </p:nvSpPr>
        <p:spPr>
          <a:xfrm>
            <a:off x="3352800" y="4828032"/>
            <a:ext cx="5105400" cy="553998"/>
          </a:xfrm>
          <a:prstGeom prst="rect">
            <a:avLst/>
          </a:prstGeom>
          <a:solidFill>
            <a:srgbClr val="F6F9FC"/>
          </a:solidFill>
          <a:ln w="19050">
            <a:solidFill>
              <a:schemeClr val="bg2">
                <a:lumMod val="25000"/>
              </a:schemeClr>
            </a:solidFill>
          </a:ln>
        </p:spPr>
        <p:txBody>
          <a:bodyPr wrap="square" rtlCol="0">
            <a:spAutoFit/>
          </a:bodyPr>
          <a:lstStyle/>
          <a:p>
            <a:r>
              <a:rPr lang="en-US" sz="1500" b="1" dirty="0" smtClean="0">
                <a:solidFill>
                  <a:schemeClr val="tx1">
                    <a:lumMod val="95000"/>
                    <a:lumOff val="5000"/>
                  </a:schemeClr>
                </a:solidFill>
              </a:rPr>
              <a:t>POSSIBILITIES:</a:t>
            </a:r>
            <a:r>
              <a:rPr lang="en-US" sz="1500" dirty="0" smtClean="0">
                <a:solidFill>
                  <a:srgbClr val="FF0000"/>
                </a:solidFill>
              </a:rPr>
              <a:t>    </a:t>
            </a:r>
            <a:r>
              <a:rPr lang="en-US" sz="1500" b="1" dirty="0" smtClean="0">
                <a:solidFill>
                  <a:srgbClr val="FF0000"/>
                </a:solidFill>
              </a:rPr>
              <a:t>(Essays)      (1976)      (New York, N.Y.) </a:t>
            </a:r>
          </a:p>
          <a:p>
            <a:r>
              <a:rPr lang="en-US" sz="1500" b="1" dirty="0" smtClean="0">
                <a:solidFill>
                  <a:srgbClr val="FF0000"/>
                </a:solidFill>
              </a:rPr>
              <a:t>(New York University)        (Schwartz)      (Bicentennial volume)</a:t>
            </a:r>
            <a:endParaRPr lang="en-US" sz="15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Access</a:t>
            </a:r>
            <a:endParaRPr lang="en-US" dirty="0"/>
          </a:p>
        </p:txBody>
      </p:sp>
      <p:sp>
        <p:nvSpPr>
          <p:cNvPr id="3" name="Content Placeholder 2"/>
          <p:cNvSpPr>
            <a:spLocks noGrp="1"/>
          </p:cNvSpPr>
          <p:nvPr>
            <p:ph idx="1"/>
          </p:nvPr>
        </p:nvSpPr>
        <p:spPr>
          <a:xfrm>
            <a:off x="457200" y="1600200"/>
            <a:ext cx="8229600" cy="3505200"/>
          </a:xfrm>
        </p:spPr>
        <p:txBody>
          <a:bodyPr>
            <a:normAutofit fontScale="85000" lnSpcReduction="20000"/>
          </a:bodyPr>
          <a:lstStyle/>
          <a:p>
            <a:r>
              <a:rPr lang="en-US" dirty="0" smtClean="0"/>
              <a:t>Collaborative works: </a:t>
            </a:r>
            <a:r>
              <a:rPr lang="en-US" strike="sngStrike" dirty="0" smtClean="0"/>
              <a:t>Rule of three</a:t>
            </a:r>
          </a:p>
          <a:p>
            <a:pPr lvl="1"/>
            <a:r>
              <a:rPr lang="en-US" dirty="0" smtClean="0"/>
              <a:t>If more than one creator, name work by using entity with principal responsibility (some exceptions, e.g. motion pictures, musical works, treaties)</a:t>
            </a:r>
          </a:p>
          <a:p>
            <a:pPr lvl="1"/>
            <a:r>
              <a:rPr lang="en-US" dirty="0" smtClean="0"/>
              <a:t>If multiple entities have principal responsibility, use the first-named one</a:t>
            </a:r>
          </a:p>
          <a:p>
            <a:pPr lvl="1"/>
            <a:r>
              <a:rPr lang="en-US" dirty="0" smtClean="0"/>
              <a:t>If principal responsibility is not indicated, use the first-named of the creators</a:t>
            </a:r>
          </a:p>
          <a:p>
            <a:pPr lvl="1"/>
            <a:r>
              <a:rPr lang="en-US" dirty="0" smtClean="0"/>
              <a:t>Compilations of works by different entities are still named by title alone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tif"/>
          <p:cNvPicPr>
            <a:picLocks noChangeAspect="1"/>
          </p:cNvPicPr>
          <p:nvPr/>
        </p:nvPicPr>
        <p:blipFill>
          <a:blip r:embed="rId3" cstate="print"/>
          <a:stretch>
            <a:fillRect/>
          </a:stretch>
        </p:blipFill>
        <p:spPr>
          <a:xfrm>
            <a:off x="152400" y="0"/>
            <a:ext cx="4837707" cy="6858000"/>
          </a:xfrm>
          <a:prstGeom prst="rect">
            <a:avLst/>
          </a:prstGeom>
        </p:spPr>
      </p:pic>
      <p:sp>
        <p:nvSpPr>
          <p:cNvPr id="3" name="TextBox 2"/>
          <p:cNvSpPr txBox="1"/>
          <p:nvPr/>
        </p:nvSpPr>
        <p:spPr>
          <a:xfrm>
            <a:off x="5257800" y="762000"/>
            <a:ext cx="3733800" cy="4678204"/>
          </a:xfrm>
          <a:prstGeom prst="rect">
            <a:avLst/>
          </a:prstGeom>
          <a:noFill/>
        </p:spPr>
        <p:txBody>
          <a:bodyPr wrap="square" rtlCol="0">
            <a:spAutoFit/>
          </a:bodyPr>
          <a:lstStyle/>
          <a:p>
            <a:pPr>
              <a:spcAft>
                <a:spcPts val="600"/>
              </a:spcAft>
            </a:pPr>
            <a:r>
              <a:rPr lang="en-US" dirty="0" smtClean="0"/>
              <a:t>AACR2:</a:t>
            </a:r>
          </a:p>
          <a:p>
            <a:r>
              <a:rPr lang="en-US" dirty="0" smtClean="0"/>
              <a:t>245 00 Human rights / $c by Louis</a:t>
            </a:r>
          </a:p>
          <a:p>
            <a:r>
              <a:rPr lang="en-US" dirty="0" smtClean="0"/>
              <a:t>             </a:t>
            </a:r>
            <a:r>
              <a:rPr lang="en-US" dirty="0" err="1" smtClean="0"/>
              <a:t>Henkin</a:t>
            </a:r>
            <a:r>
              <a:rPr lang="en-US" dirty="0" smtClean="0"/>
              <a:t> ... [et al.].</a:t>
            </a:r>
          </a:p>
          <a:p>
            <a:r>
              <a:rPr lang="en-US" dirty="0" smtClean="0"/>
              <a:t>700 1   </a:t>
            </a:r>
            <a:r>
              <a:rPr lang="en-US" dirty="0" err="1" smtClean="0"/>
              <a:t>Henkin</a:t>
            </a:r>
            <a:r>
              <a:rPr lang="en-US" dirty="0" smtClean="0"/>
              <a:t>, Louis.</a:t>
            </a:r>
          </a:p>
          <a:p>
            <a:endParaRPr lang="en-US" dirty="0" smtClean="0"/>
          </a:p>
          <a:p>
            <a:endParaRPr lang="en-US" dirty="0" smtClean="0"/>
          </a:p>
          <a:p>
            <a:pPr>
              <a:spcAft>
                <a:spcPts val="600"/>
              </a:spcAft>
            </a:pPr>
            <a:r>
              <a:rPr lang="en-US" dirty="0" smtClean="0"/>
              <a:t>RDA:</a:t>
            </a:r>
          </a:p>
          <a:p>
            <a:r>
              <a:rPr lang="en-US" dirty="0" smtClean="0">
                <a:solidFill>
                  <a:srgbClr val="FF0000"/>
                </a:solidFill>
              </a:rPr>
              <a:t>100 1</a:t>
            </a:r>
            <a:r>
              <a:rPr lang="en-US" dirty="0" smtClean="0"/>
              <a:t>    </a:t>
            </a:r>
            <a:r>
              <a:rPr lang="en-US" dirty="0" err="1" smtClean="0"/>
              <a:t>Henkin</a:t>
            </a:r>
            <a:r>
              <a:rPr lang="en-US" dirty="0" smtClean="0"/>
              <a:t>, Louis</a:t>
            </a:r>
            <a:r>
              <a:rPr lang="en-US" dirty="0" smtClean="0">
                <a:solidFill>
                  <a:srgbClr val="FF0000"/>
                </a:solidFill>
              </a:rPr>
              <a:t>, $e author</a:t>
            </a:r>
            <a:r>
              <a:rPr lang="en-US" dirty="0" smtClean="0"/>
              <a:t>.</a:t>
            </a:r>
          </a:p>
          <a:p>
            <a:r>
              <a:rPr lang="en-US" dirty="0" smtClean="0"/>
              <a:t>245 10  Human rights / $c by Louis</a:t>
            </a:r>
          </a:p>
          <a:p>
            <a:r>
              <a:rPr lang="en-US" dirty="0" smtClean="0"/>
              <a:t>              </a:t>
            </a:r>
            <a:r>
              <a:rPr lang="en-US" dirty="0" err="1" smtClean="0"/>
              <a:t>Henkin</a:t>
            </a:r>
            <a:r>
              <a:rPr lang="en-US" dirty="0" smtClean="0"/>
              <a:t>, Gerald L. </a:t>
            </a:r>
            <a:r>
              <a:rPr lang="en-US" dirty="0" err="1" smtClean="0"/>
              <a:t>Neuman</a:t>
            </a:r>
            <a:r>
              <a:rPr lang="en-US" dirty="0" smtClean="0"/>
              <a:t>,</a:t>
            </a:r>
          </a:p>
          <a:p>
            <a:r>
              <a:rPr lang="en-US" dirty="0" smtClean="0"/>
              <a:t>              Diane F. </a:t>
            </a:r>
            <a:r>
              <a:rPr lang="en-US" dirty="0" err="1" smtClean="0"/>
              <a:t>Orentlicher</a:t>
            </a:r>
            <a:r>
              <a:rPr lang="en-US" dirty="0" smtClean="0"/>
              <a:t>, David W.</a:t>
            </a:r>
          </a:p>
          <a:p>
            <a:r>
              <a:rPr lang="en-US" dirty="0" smtClean="0"/>
              <a:t>              </a:t>
            </a:r>
            <a:r>
              <a:rPr lang="en-US" dirty="0" err="1" smtClean="0"/>
              <a:t>Leebron</a:t>
            </a:r>
            <a:r>
              <a:rPr lang="en-US" dirty="0" smtClean="0"/>
              <a:t>.</a:t>
            </a:r>
          </a:p>
          <a:p>
            <a:r>
              <a:rPr lang="en-US" dirty="0" smtClean="0">
                <a:solidFill>
                  <a:srgbClr val="FF0000"/>
                </a:solidFill>
              </a:rPr>
              <a:t>700 1    </a:t>
            </a:r>
            <a:r>
              <a:rPr lang="en-US" dirty="0" err="1" smtClean="0">
                <a:solidFill>
                  <a:srgbClr val="FF0000"/>
                </a:solidFill>
              </a:rPr>
              <a:t>Neuman</a:t>
            </a:r>
            <a:r>
              <a:rPr lang="en-US" dirty="0" smtClean="0">
                <a:solidFill>
                  <a:srgbClr val="FF0000"/>
                </a:solidFill>
              </a:rPr>
              <a:t>, Gerald L., $d 1952-</a:t>
            </a:r>
          </a:p>
          <a:p>
            <a:r>
              <a:rPr lang="en-US" dirty="0" smtClean="0">
                <a:solidFill>
                  <a:srgbClr val="FF0000"/>
                </a:solidFill>
              </a:rPr>
              <a:t>              $e author.</a:t>
            </a:r>
          </a:p>
          <a:p>
            <a:r>
              <a:rPr lang="en-US" dirty="0" smtClean="0">
                <a:solidFill>
                  <a:srgbClr val="FF0000"/>
                </a:solidFill>
              </a:rPr>
              <a:t>700 1    </a:t>
            </a:r>
            <a:r>
              <a:rPr lang="en-US" dirty="0" err="1" smtClean="0">
                <a:solidFill>
                  <a:srgbClr val="FF0000"/>
                </a:solidFill>
              </a:rPr>
              <a:t>Orentlicher</a:t>
            </a:r>
            <a:r>
              <a:rPr lang="en-US" dirty="0" smtClean="0">
                <a:solidFill>
                  <a:srgbClr val="FF0000"/>
                </a:solidFill>
              </a:rPr>
              <a:t>, Diane, $e author.</a:t>
            </a:r>
          </a:p>
          <a:p>
            <a:r>
              <a:rPr lang="en-US" dirty="0" smtClean="0">
                <a:solidFill>
                  <a:srgbClr val="FF0000"/>
                </a:solidFill>
              </a:rPr>
              <a:t>700 1    </a:t>
            </a:r>
            <a:r>
              <a:rPr lang="en-US" dirty="0" err="1" smtClean="0">
                <a:solidFill>
                  <a:srgbClr val="FF0000"/>
                </a:solidFill>
              </a:rPr>
              <a:t>Leebron</a:t>
            </a:r>
            <a:r>
              <a:rPr lang="en-US" dirty="0" smtClean="0">
                <a:solidFill>
                  <a:srgbClr val="FF0000"/>
                </a:solidFill>
              </a:rPr>
              <a:t>, David W., $e author.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000" b="1" dirty="0" smtClean="0"/>
              <a:t>PCC Policy for Addition of Relationship Designators</a:t>
            </a:r>
            <a:endParaRPr lang="en-US" sz="3000" dirty="0" smtClean="0"/>
          </a:p>
        </p:txBody>
      </p:sp>
      <p:sp>
        <p:nvSpPr>
          <p:cNvPr id="3" name="Content Placeholder 2"/>
          <p:cNvSpPr>
            <a:spLocks noGrp="1"/>
          </p:cNvSpPr>
          <p:nvPr>
            <p:ph idx="1"/>
          </p:nvPr>
        </p:nvSpPr>
        <p:spPr>
          <a:xfrm>
            <a:off x="304800" y="914400"/>
            <a:ext cx="8686800" cy="6629400"/>
          </a:xfrm>
        </p:spPr>
        <p:txBody>
          <a:bodyPr>
            <a:noAutofit/>
          </a:bodyPr>
          <a:lstStyle/>
          <a:p>
            <a:pPr>
              <a:spcAft>
                <a:spcPts val="400"/>
              </a:spcAft>
            </a:pPr>
            <a:r>
              <a:rPr lang="en-US" sz="2000" dirty="0" smtClean="0"/>
              <a:t>Include a relationship designator for all creators, whether they are coded MARC 1XX or MARC 7XX.  If the MARC  1XX is not a creator, the addition of a relationship designator is optional though strongly encouraged.  Add a relationship designator even if the MARC field definition already implies a relationship.  Relationships should be coded explicitly and not inferred from MARC or other parts of the record.</a:t>
            </a:r>
          </a:p>
          <a:p>
            <a:pPr>
              <a:spcAft>
                <a:spcPts val="600"/>
              </a:spcAft>
              <a:buNone/>
            </a:pPr>
            <a:r>
              <a:rPr lang="en-US" sz="2000" dirty="0" smtClean="0"/>
              <a:t>Creators:  </a:t>
            </a:r>
          </a:p>
          <a:p>
            <a:pPr>
              <a:buNone/>
            </a:pPr>
            <a:r>
              <a:rPr lang="en-US" sz="2000" dirty="0" smtClean="0"/>
              <a:t>100</a:t>
            </a:r>
            <a:r>
              <a:rPr lang="en-US" sz="2000" b="1" dirty="0" smtClean="0"/>
              <a:t> </a:t>
            </a:r>
            <a:r>
              <a:rPr lang="en-US" sz="2000" dirty="0" smtClean="0"/>
              <a:t>1  </a:t>
            </a:r>
            <a:r>
              <a:rPr lang="en-US" sz="2000" dirty="0" err="1" smtClean="0"/>
              <a:t>Agunias</a:t>
            </a:r>
            <a:r>
              <a:rPr lang="en-US" sz="2000" dirty="0" smtClean="0"/>
              <a:t>, </a:t>
            </a:r>
            <a:r>
              <a:rPr lang="en-US" sz="2000" dirty="0" err="1" smtClean="0"/>
              <a:t>Dovelyn</a:t>
            </a:r>
            <a:r>
              <a:rPr lang="en-US" sz="2000" dirty="0" smtClean="0"/>
              <a:t> </a:t>
            </a:r>
            <a:r>
              <a:rPr lang="en-US" sz="2000" dirty="0" err="1" smtClean="0"/>
              <a:t>Rannveig</a:t>
            </a:r>
            <a:r>
              <a:rPr lang="en-US" sz="2000" b="1" dirty="0" smtClean="0">
                <a:solidFill>
                  <a:srgbClr val="FF0000"/>
                </a:solidFill>
              </a:rPr>
              <a:t>, $e author</a:t>
            </a:r>
            <a:r>
              <a:rPr lang="en-US" sz="2000" dirty="0" smtClean="0"/>
              <a:t>.</a:t>
            </a:r>
          </a:p>
          <a:p>
            <a:pPr>
              <a:spcAft>
                <a:spcPts val="600"/>
              </a:spcAft>
              <a:buNone/>
            </a:pPr>
            <a:r>
              <a:rPr lang="en-US" sz="2000" dirty="0" smtClean="0"/>
              <a:t>700 1</a:t>
            </a:r>
            <a:r>
              <a:rPr lang="en-US" sz="2000" b="1" dirty="0" smtClean="0"/>
              <a:t>  </a:t>
            </a:r>
            <a:r>
              <a:rPr lang="en-US" sz="2000" dirty="0" smtClean="0"/>
              <a:t>Newland, Kathleen</a:t>
            </a:r>
            <a:r>
              <a:rPr lang="en-US" sz="2000" b="1" dirty="0" smtClean="0">
                <a:solidFill>
                  <a:srgbClr val="FF0000"/>
                </a:solidFill>
              </a:rPr>
              <a:t>, $e author</a:t>
            </a:r>
            <a:r>
              <a:rPr lang="en-US" sz="2000" dirty="0" smtClean="0"/>
              <a:t>.</a:t>
            </a:r>
          </a:p>
          <a:p>
            <a:pPr>
              <a:spcAft>
                <a:spcPts val="600"/>
              </a:spcAft>
              <a:buNone/>
            </a:pPr>
            <a:r>
              <a:rPr lang="en-US" sz="2000" dirty="0" smtClean="0"/>
              <a:t>Other entity associated with work (not a creator):</a:t>
            </a:r>
          </a:p>
          <a:p>
            <a:pPr>
              <a:buNone/>
            </a:pPr>
            <a:r>
              <a:rPr lang="en-US" sz="2000" dirty="0" smtClean="0"/>
              <a:t>100 1  Hull, William, $d 1753-1825</a:t>
            </a:r>
            <a:r>
              <a:rPr lang="en-US" sz="2000" b="1" dirty="0" smtClean="0">
                <a:solidFill>
                  <a:srgbClr val="FF0000"/>
                </a:solidFill>
              </a:rPr>
              <a:t>, $e defendant</a:t>
            </a:r>
            <a:r>
              <a:rPr lang="en-US" sz="2000" dirty="0" smtClean="0"/>
              <a:t>.</a:t>
            </a:r>
          </a:p>
          <a:p>
            <a:pPr>
              <a:spcBef>
                <a:spcPts val="0"/>
              </a:spcBef>
              <a:buNone/>
            </a:pPr>
            <a:endParaRPr lang="en-US" sz="2000" dirty="0" smtClean="0"/>
          </a:p>
          <a:p>
            <a:r>
              <a:rPr lang="en-US" sz="2000" dirty="0" smtClean="0"/>
              <a:t>Guideline 9: PCC highly encourages including relationship designators (from Appendix I) for all access points whenever it is clear what the relationship is.</a:t>
            </a:r>
          </a:p>
          <a:p>
            <a:r>
              <a:rPr lang="en-US" sz="2000" dirty="0" smtClean="0"/>
              <a:t>Guideline 13: The use of relationship designators for resource-to-resource relationships (from Appendix J) is encouraged.</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Related Works - RDA 25.1</a:t>
            </a:r>
            <a:endParaRPr lang="en-US" dirty="0"/>
          </a:p>
        </p:txBody>
      </p:sp>
      <p:sp>
        <p:nvSpPr>
          <p:cNvPr id="3" name="Content Placeholder 2"/>
          <p:cNvSpPr>
            <a:spLocks noGrp="1"/>
          </p:cNvSpPr>
          <p:nvPr>
            <p:ph idx="1"/>
          </p:nvPr>
        </p:nvSpPr>
        <p:spPr>
          <a:xfrm>
            <a:off x="152400" y="762000"/>
            <a:ext cx="8763000" cy="6096000"/>
          </a:xfrm>
        </p:spPr>
        <p:txBody>
          <a:bodyPr>
            <a:normAutofit fontScale="70000" lnSpcReduction="20000"/>
          </a:bodyPr>
          <a:lstStyle/>
          <a:p>
            <a:pPr>
              <a:spcAft>
                <a:spcPts val="600"/>
              </a:spcAft>
              <a:buNone/>
            </a:pPr>
            <a:r>
              <a:rPr lang="en-US" sz="3100" dirty="0" smtClean="0"/>
              <a:t>Related works can be recorded in three different ways (method of identifiers alone not used):</a:t>
            </a:r>
          </a:p>
          <a:p>
            <a:pPr lvl="1">
              <a:spcAft>
                <a:spcPts val="600"/>
              </a:spcAft>
            </a:pPr>
            <a:r>
              <a:rPr lang="en-US" sz="3100" dirty="0" smtClean="0"/>
              <a:t>Authorized access point representing the related work</a:t>
            </a:r>
          </a:p>
          <a:p>
            <a:pPr lvl="2">
              <a:spcAft>
                <a:spcPts val="400"/>
              </a:spcAft>
              <a:buNone/>
            </a:pPr>
            <a:r>
              <a:rPr lang="en-US" sz="2600" dirty="0" smtClean="0">
                <a:latin typeface="Calibri" pitchFamily="34" charset="0"/>
              </a:rPr>
              <a:t>710 12   $</a:t>
            </a:r>
            <a:r>
              <a:rPr lang="en-US" sz="2600" dirty="0" err="1" smtClean="0">
                <a:latin typeface="Calibri" pitchFamily="34" charset="0"/>
              </a:rPr>
              <a:t>i</a:t>
            </a:r>
            <a:r>
              <a:rPr lang="en-US" sz="2600" dirty="0" smtClean="0">
                <a:latin typeface="Calibri" pitchFamily="34" charset="0"/>
              </a:rPr>
              <a:t> Contains (work): $a </a:t>
            </a:r>
            <a:r>
              <a:rPr lang="vi-VN" sz="2600" dirty="0" smtClean="0">
                <a:latin typeface="Calibri" pitchFamily="34" charset="0"/>
              </a:rPr>
              <a:t>Argentina. </a:t>
            </a:r>
            <a:r>
              <a:rPr lang="en-US" sz="2600" dirty="0" smtClean="0">
                <a:latin typeface="Calibri" pitchFamily="34" charset="0"/>
              </a:rPr>
              <a:t>$</a:t>
            </a:r>
            <a:r>
              <a:rPr lang="vi-VN" sz="2600" dirty="0" smtClean="0">
                <a:latin typeface="Calibri" pitchFamily="34" charset="0"/>
              </a:rPr>
              <a:t>t Constitución (1949)</a:t>
            </a:r>
            <a:endParaRPr lang="en-US" sz="2600" dirty="0" smtClean="0">
              <a:latin typeface="Calibri" pitchFamily="34" charset="0"/>
            </a:endParaRPr>
          </a:p>
          <a:p>
            <a:pPr lvl="2">
              <a:spcAft>
                <a:spcPts val="600"/>
              </a:spcAft>
              <a:buNone/>
            </a:pPr>
            <a:r>
              <a:rPr lang="en-US" sz="2600" dirty="0" smtClean="0">
                <a:latin typeface="Calibri" pitchFamily="34" charset="0"/>
              </a:rPr>
              <a:t>700 1     $</a:t>
            </a:r>
            <a:r>
              <a:rPr lang="en-US" sz="2600" dirty="0" err="1" smtClean="0">
                <a:latin typeface="Calibri" pitchFamily="34" charset="0"/>
              </a:rPr>
              <a:t>i</a:t>
            </a:r>
            <a:r>
              <a:rPr lang="en-US" sz="2600" dirty="0" smtClean="0">
                <a:latin typeface="Calibri" pitchFamily="34" charset="0"/>
              </a:rPr>
              <a:t> Guide to (work): $a Fischer, Louis, $d 1924- $t Teachers and the law.</a:t>
            </a:r>
          </a:p>
          <a:p>
            <a:pPr lvl="2">
              <a:spcBef>
                <a:spcPts val="0"/>
              </a:spcBef>
              <a:spcAft>
                <a:spcPts val="600"/>
              </a:spcAft>
              <a:buNone/>
            </a:pPr>
            <a:r>
              <a:rPr lang="en-US" sz="2600" dirty="0" smtClean="0">
                <a:latin typeface="Calibri" pitchFamily="34" charset="0"/>
              </a:rPr>
              <a:t>711 2     $</a:t>
            </a:r>
            <a:r>
              <a:rPr lang="en-US" sz="2600" dirty="0" err="1" smtClean="0">
                <a:latin typeface="Calibri" pitchFamily="34" charset="0"/>
              </a:rPr>
              <a:t>i</a:t>
            </a:r>
            <a:r>
              <a:rPr lang="en-US" sz="2600" dirty="0" smtClean="0">
                <a:latin typeface="Calibri" pitchFamily="34" charset="0"/>
              </a:rPr>
              <a:t> Index to: $a Colloquium on the Law of Outer Space. $t Proceedings.</a:t>
            </a:r>
          </a:p>
          <a:p>
            <a:pPr lvl="1">
              <a:spcAft>
                <a:spcPts val="600"/>
              </a:spcAft>
            </a:pPr>
            <a:r>
              <a:rPr lang="en-US" sz="3100" dirty="0" smtClean="0"/>
              <a:t>Structured description of the related work</a:t>
            </a:r>
          </a:p>
          <a:p>
            <a:pPr lvl="2">
              <a:spcAft>
                <a:spcPts val="600"/>
              </a:spcAft>
              <a:buNone/>
            </a:pPr>
            <a:r>
              <a:rPr lang="en-US" sz="2600" dirty="0" smtClean="0"/>
              <a:t>505 0     Economic sanctions as a tool of foreign policy : short history of the U.S. 	experience / by </a:t>
            </a:r>
            <a:r>
              <a:rPr lang="en-US" sz="2600" dirty="0" err="1" smtClean="0"/>
              <a:t>Hrach</a:t>
            </a:r>
            <a:r>
              <a:rPr lang="en-US" sz="2600" dirty="0" smtClean="0"/>
              <a:t> Gregorian -- The end of economic sanctions? / 	by Richard J. </a:t>
            </a:r>
            <a:r>
              <a:rPr lang="en-US" sz="2600" dirty="0" err="1" smtClean="0"/>
              <a:t>Ellings</a:t>
            </a:r>
            <a:r>
              <a:rPr lang="en-US" sz="2600" dirty="0" smtClean="0"/>
              <a:t> -- Constitutional restraints on foreign economic 	sanctions / by Monroe Leigh and Jo Anne Swindler.</a:t>
            </a:r>
          </a:p>
          <a:p>
            <a:pPr lvl="1">
              <a:spcAft>
                <a:spcPts val="600"/>
              </a:spcAft>
            </a:pPr>
            <a:r>
              <a:rPr lang="en-US" sz="3100" dirty="0" smtClean="0"/>
              <a:t>Unstructured description of the related work</a:t>
            </a:r>
          </a:p>
          <a:p>
            <a:pPr lvl="2">
              <a:spcAft>
                <a:spcPts val="600"/>
              </a:spcAft>
              <a:buNone/>
            </a:pPr>
            <a:r>
              <a:rPr lang="en-US" sz="2600" dirty="0" smtClean="0"/>
              <a:t>500         Includes appendix: The draft Basic law of the Hong Kong Special 	Administrative Region of the People's Republic of China (for solicitation 	of opinions), pages 329-369.</a:t>
            </a:r>
          </a:p>
          <a:p>
            <a:pPr lvl="2">
              <a:spcAft>
                <a:spcPts val="600"/>
              </a:spcAft>
              <a:buNone/>
            </a:pPr>
            <a:r>
              <a:rPr lang="en-US" sz="2600" dirty="0" smtClean="0"/>
              <a:t>525         Kept up-to-date between editions by supplements and advance code 	service pamphlets.</a:t>
            </a:r>
          </a:p>
          <a:p>
            <a:pPr lvl="2">
              <a:spcAft>
                <a:spcPts val="600"/>
              </a:spcAft>
              <a:buNone/>
            </a:pPr>
            <a:r>
              <a:rPr lang="en-US" sz="2600" dirty="0" smtClean="0"/>
              <a:t>525         Edition for 1999 accompanied by an unnumbered volume with title: 	Alaska legal ethics opinions and rules governing the legal profession.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chiff\Downloads\image (1).tif"/>
          <p:cNvPicPr>
            <a:picLocks noChangeAspect="1" noChangeArrowheads="1"/>
          </p:cNvPicPr>
          <p:nvPr/>
        </p:nvPicPr>
        <p:blipFill>
          <a:blip r:embed="rId3" cstate="print"/>
          <a:srcRect/>
          <a:stretch>
            <a:fillRect/>
          </a:stretch>
        </p:blipFill>
        <p:spPr bwMode="auto">
          <a:xfrm>
            <a:off x="152400" y="0"/>
            <a:ext cx="4166783" cy="6858000"/>
          </a:xfrm>
          <a:prstGeom prst="rect">
            <a:avLst/>
          </a:prstGeom>
          <a:noFill/>
        </p:spPr>
      </p:pic>
      <p:pic>
        <p:nvPicPr>
          <p:cNvPr id="1027" name="Picture 3" descr="C:\Users\ASchiff\Downloads\image.tif"/>
          <p:cNvPicPr>
            <a:picLocks noChangeAspect="1" noChangeArrowheads="1"/>
          </p:cNvPicPr>
          <p:nvPr/>
        </p:nvPicPr>
        <p:blipFill>
          <a:blip r:embed="rId4" cstate="print"/>
          <a:srcRect/>
          <a:stretch>
            <a:fillRect/>
          </a:stretch>
        </p:blipFill>
        <p:spPr bwMode="auto">
          <a:xfrm>
            <a:off x="4648200" y="0"/>
            <a:ext cx="4629787"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0"/>
            <a:ext cx="8229600" cy="2514599"/>
          </a:xfrm>
        </p:spPr>
        <p:txBody>
          <a:bodyPr>
            <a:normAutofit fontScale="85000" lnSpcReduction="20000"/>
          </a:bodyPr>
          <a:lstStyle/>
          <a:p>
            <a:r>
              <a:rPr lang="en-US" dirty="0" smtClean="0"/>
              <a:t>Statement of responsibility</a:t>
            </a:r>
          </a:p>
          <a:p>
            <a:pPr lvl="1"/>
            <a:r>
              <a:rPr lang="en-US" dirty="0" smtClean="0"/>
              <a:t>If more than one, only first is required</a:t>
            </a:r>
          </a:p>
          <a:p>
            <a:pPr lvl="1"/>
            <a:r>
              <a:rPr lang="en-US" dirty="0" smtClean="0"/>
              <a:t>No “rule of three”</a:t>
            </a:r>
          </a:p>
          <a:p>
            <a:pPr lvl="1"/>
            <a:r>
              <a:rPr lang="en-US" dirty="0" smtClean="0"/>
              <a:t>Transcribe statements fully (generally do not abridge or omit names)</a:t>
            </a:r>
          </a:p>
          <a:p>
            <a:pPr lvl="1"/>
            <a:r>
              <a:rPr lang="en-US" dirty="0" smtClean="0"/>
              <a:t>Inclusion or omission of names is not tied to whether you record access points for the entities</a:t>
            </a:r>
            <a:endParaRPr lang="en-US" dirty="0"/>
          </a:p>
        </p:txBody>
      </p:sp>
      <p:sp>
        <p:nvSpPr>
          <p:cNvPr id="4" name="TextBox 3"/>
          <p:cNvSpPr txBox="1"/>
          <p:nvPr/>
        </p:nvSpPr>
        <p:spPr>
          <a:xfrm>
            <a:off x="304800" y="4419600"/>
            <a:ext cx="4191000" cy="923330"/>
          </a:xfrm>
          <a:prstGeom prst="rect">
            <a:avLst/>
          </a:prstGeom>
          <a:noFill/>
          <a:ln w="15875">
            <a:solidFill>
              <a:schemeClr val="accent4">
                <a:lumMod val="75000"/>
              </a:schemeClr>
            </a:solidFill>
          </a:ln>
        </p:spPr>
        <p:txBody>
          <a:bodyPr wrap="square" rtlCol="0">
            <a:spAutoFit/>
          </a:bodyPr>
          <a:lstStyle/>
          <a:p>
            <a:r>
              <a:rPr lang="en-US" dirty="0" smtClean="0"/>
              <a:t>245 00  Human rights / $c by Louis </a:t>
            </a:r>
            <a:r>
              <a:rPr lang="en-US" dirty="0" err="1" smtClean="0"/>
              <a:t>Henkin</a:t>
            </a:r>
            <a:endParaRPr lang="en-US" dirty="0" smtClean="0"/>
          </a:p>
          <a:p>
            <a:r>
              <a:rPr lang="en-US" dirty="0"/>
              <a:t> </a:t>
            </a:r>
            <a:r>
              <a:rPr lang="en-US" dirty="0" smtClean="0"/>
              <a:t>             ... [et al.].</a:t>
            </a:r>
          </a:p>
          <a:p>
            <a:endParaRPr lang="en-US" dirty="0"/>
          </a:p>
        </p:txBody>
      </p:sp>
      <p:sp>
        <p:nvSpPr>
          <p:cNvPr id="5" name="TextBox 4"/>
          <p:cNvSpPr txBox="1"/>
          <p:nvPr/>
        </p:nvSpPr>
        <p:spPr>
          <a:xfrm>
            <a:off x="4648200" y="4419600"/>
            <a:ext cx="4191000" cy="923330"/>
          </a:xfrm>
          <a:prstGeom prst="rect">
            <a:avLst/>
          </a:prstGeom>
          <a:noFill/>
          <a:ln w="19050">
            <a:solidFill>
              <a:schemeClr val="accent4">
                <a:lumMod val="75000"/>
              </a:schemeClr>
            </a:solidFill>
          </a:ln>
        </p:spPr>
        <p:txBody>
          <a:bodyPr wrap="square" rtlCol="0">
            <a:spAutoFit/>
          </a:bodyPr>
          <a:lstStyle/>
          <a:p>
            <a:r>
              <a:rPr lang="en-US" dirty="0" smtClean="0"/>
              <a:t>245 10  Human rights / $c by Louis </a:t>
            </a:r>
            <a:r>
              <a:rPr lang="en-US" dirty="0" err="1" smtClean="0"/>
              <a:t>Henkin</a:t>
            </a:r>
            <a:r>
              <a:rPr lang="en-US" dirty="0" smtClean="0">
                <a:solidFill>
                  <a:srgbClr val="FF0000"/>
                </a:solidFill>
              </a:rPr>
              <a:t>,</a:t>
            </a:r>
          </a:p>
          <a:p>
            <a:r>
              <a:rPr lang="en-US" dirty="0">
                <a:solidFill>
                  <a:srgbClr val="FF0000"/>
                </a:solidFill>
              </a:rPr>
              <a:t> </a:t>
            </a:r>
            <a:r>
              <a:rPr lang="en-US" dirty="0" smtClean="0">
                <a:solidFill>
                  <a:srgbClr val="FF0000"/>
                </a:solidFill>
              </a:rPr>
              <a:t>             Gerald L. </a:t>
            </a:r>
            <a:r>
              <a:rPr lang="en-US" dirty="0" err="1" smtClean="0">
                <a:solidFill>
                  <a:srgbClr val="FF0000"/>
                </a:solidFill>
              </a:rPr>
              <a:t>Neuman</a:t>
            </a:r>
            <a:r>
              <a:rPr lang="en-US" dirty="0" smtClean="0">
                <a:solidFill>
                  <a:srgbClr val="FF0000"/>
                </a:solidFill>
              </a:rPr>
              <a:t>, Diane F. </a:t>
            </a:r>
          </a:p>
          <a:p>
            <a:r>
              <a:rPr lang="en-US" dirty="0">
                <a:solidFill>
                  <a:srgbClr val="FF0000"/>
                </a:solidFill>
              </a:rPr>
              <a:t> </a:t>
            </a:r>
            <a:r>
              <a:rPr lang="en-US" dirty="0" smtClean="0">
                <a:solidFill>
                  <a:srgbClr val="FF0000"/>
                </a:solidFill>
              </a:rPr>
              <a:t>             </a:t>
            </a:r>
            <a:r>
              <a:rPr lang="en-US" dirty="0" err="1" smtClean="0">
                <a:solidFill>
                  <a:srgbClr val="FF0000"/>
                </a:solidFill>
              </a:rPr>
              <a:t>Orentlicher</a:t>
            </a:r>
            <a:r>
              <a:rPr lang="en-US" dirty="0" smtClean="0">
                <a:solidFill>
                  <a:srgbClr val="FF0000"/>
                </a:solidFill>
              </a:rPr>
              <a:t>, David W. </a:t>
            </a:r>
            <a:r>
              <a:rPr lang="en-US" dirty="0" err="1" smtClean="0">
                <a:solidFill>
                  <a:srgbClr val="FF0000"/>
                </a:solidFill>
              </a:rPr>
              <a:t>Leebron</a:t>
            </a:r>
            <a:r>
              <a:rPr lang="en-US" dirty="0" smtClean="0"/>
              <a:t>.</a:t>
            </a:r>
            <a:endParaRPr lang="en-US" dirty="0"/>
          </a:p>
        </p:txBody>
      </p:sp>
      <p:sp>
        <p:nvSpPr>
          <p:cNvPr id="6" name="TextBox 5"/>
          <p:cNvSpPr txBox="1"/>
          <p:nvPr/>
        </p:nvSpPr>
        <p:spPr>
          <a:xfrm>
            <a:off x="304800" y="5486400"/>
            <a:ext cx="4191000" cy="923330"/>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smtClean="0"/>
              <a:t>              trends and issues / $c Mustafa </a:t>
            </a:r>
          </a:p>
          <a:p>
            <a:r>
              <a:rPr lang="en-US" dirty="0" smtClean="0"/>
              <a:t>              </a:t>
            </a:r>
            <a:r>
              <a:rPr lang="en-US" dirty="0" err="1" smtClean="0"/>
              <a:t>Kamal</a:t>
            </a:r>
            <a:r>
              <a:rPr lang="en-US" dirty="0" smtClean="0"/>
              <a:t>.</a:t>
            </a:r>
          </a:p>
        </p:txBody>
      </p:sp>
      <p:sp>
        <p:nvSpPr>
          <p:cNvPr id="8" name="TextBox 7"/>
          <p:cNvSpPr txBox="1"/>
          <p:nvPr/>
        </p:nvSpPr>
        <p:spPr>
          <a:xfrm>
            <a:off x="4648200" y="5486400"/>
            <a:ext cx="4191000" cy="923330"/>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smtClean="0"/>
              <a:t>              trends and issues / $c </a:t>
            </a:r>
            <a:r>
              <a:rPr lang="en-US" dirty="0" smtClean="0">
                <a:solidFill>
                  <a:srgbClr val="FF0000"/>
                </a:solidFill>
              </a:rPr>
              <a:t>Justice</a:t>
            </a:r>
          </a:p>
          <a:p>
            <a:r>
              <a:rPr lang="en-US" dirty="0"/>
              <a:t> </a:t>
            </a:r>
            <a:r>
              <a:rPr lang="en-US" dirty="0" smtClean="0"/>
              <a:t>             Mustafa </a:t>
            </a:r>
            <a:r>
              <a:rPr lang="en-US" dirty="0" err="1" smtClean="0"/>
              <a:t>Kamal</a:t>
            </a:r>
            <a:r>
              <a:rPr lang="en-US"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381000"/>
            <a:ext cx="3718560" cy="6111240"/>
          </a:xfrm>
          <a:prstGeom prst="rect">
            <a:avLst/>
          </a:prstGeom>
          <a:noFill/>
          <a:ln w="15875">
            <a:solidFill>
              <a:schemeClr val="tx1"/>
            </a:solidFill>
            <a:miter lim="800000"/>
            <a:headEnd/>
            <a:tailEnd/>
          </a:ln>
        </p:spPr>
      </p:pic>
      <p:sp>
        <p:nvSpPr>
          <p:cNvPr id="3" name="TextBox 2"/>
          <p:cNvSpPr txBox="1"/>
          <p:nvPr/>
        </p:nvSpPr>
        <p:spPr>
          <a:xfrm>
            <a:off x="4800600" y="1371600"/>
            <a:ext cx="3810000" cy="3293209"/>
          </a:xfrm>
          <a:prstGeom prst="rect">
            <a:avLst/>
          </a:prstGeom>
          <a:noFill/>
          <a:ln w="19050">
            <a:noFill/>
          </a:ln>
        </p:spPr>
        <p:txBody>
          <a:bodyPr wrap="square" rtlCol="0">
            <a:spAutoFit/>
          </a:bodyPr>
          <a:lstStyle/>
          <a:p>
            <a:pPr>
              <a:spcAft>
                <a:spcPts val="600"/>
              </a:spcAft>
            </a:pPr>
            <a:r>
              <a:rPr lang="en-US" dirty="0" smtClean="0"/>
              <a:t>AACR2:</a:t>
            </a:r>
          </a:p>
          <a:p>
            <a:r>
              <a:rPr lang="en-US" dirty="0" smtClean="0"/>
              <a:t>245 10  Engaging with foreign law /</a:t>
            </a:r>
          </a:p>
          <a:p>
            <a:r>
              <a:rPr lang="en-US" dirty="0" smtClean="0"/>
              <a:t>              $c Basil </a:t>
            </a:r>
            <a:r>
              <a:rPr lang="en-US" dirty="0" err="1" smtClean="0"/>
              <a:t>Markesinis</a:t>
            </a:r>
            <a:r>
              <a:rPr lang="en-US" dirty="0" smtClean="0"/>
              <a:t> in</a:t>
            </a:r>
          </a:p>
          <a:p>
            <a:r>
              <a:rPr lang="en-US" dirty="0" smtClean="0"/>
              <a:t>              co-operation with </a:t>
            </a:r>
            <a:r>
              <a:rPr lang="en-US" dirty="0" err="1" smtClean="0"/>
              <a:t>Jörg</a:t>
            </a:r>
            <a:r>
              <a:rPr lang="en-US" dirty="0" smtClean="0"/>
              <a:t> </a:t>
            </a:r>
            <a:r>
              <a:rPr lang="en-US" dirty="0" err="1" smtClean="0"/>
              <a:t>Fedtke</a:t>
            </a:r>
            <a:r>
              <a:rPr lang="en-US" dirty="0" smtClean="0"/>
              <a:t>.</a:t>
            </a:r>
          </a:p>
          <a:p>
            <a:r>
              <a:rPr lang="en-US" dirty="0" smtClean="0"/>
              <a:t>              </a:t>
            </a:r>
          </a:p>
          <a:p>
            <a:endParaRPr lang="en-US" dirty="0" smtClean="0"/>
          </a:p>
          <a:p>
            <a:pPr>
              <a:spcAft>
                <a:spcPts val="600"/>
              </a:spcAft>
            </a:pPr>
            <a:r>
              <a:rPr lang="en-US" dirty="0" smtClean="0"/>
              <a:t>RDA:</a:t>
            </a:r>
          </a:p>
          <a:p>
            <a:r>
              <a:rPr lang="en-US" dirty="0" smtClean="0"/>
              <a:t>245 10  Engaging with foreign law /</a:t>
            </a:r>
          </a:p>
          <a:p>
            <a:r>
              <a:rPr lang="en-US" dirty="0" smtClean="0"/>
              <a:t>              $c </a:t>
            </a:r>
            <a:r>
              <a:rPr lang="en-US" dirty="0" smtClean="0">
                <a:solidFill>
                  <a:srgbClr val="FF0000"/>
                </a:solidFill>
              </a:rPr>
              <a:t>Sir</a:t>
            </a:r>
            <a:r>
              <a:rPr lang="en-US" dirty="0" smtClean="0"/>
              <a:t> Basil </a:t>
            </a:r>
            <a:r>
              <a:rPr lang="en-US" dirty="0" err="1" smtClean="0"/>
              <a:t>Markesinis</a:t>
            </a:r>
            <a:r>
              <a:rPr lang="en-US" dirty="0" smtClean="0">
                <a:solidFill>
                  <a:srgbClr val="FF0000"/>
                </a:solidFill>
              </a:rPr>
              <a:t>, QC, FBA</a:t>
            </a:r>
          </a:p>
          <a:p>
            <a:r>
              <a:rPr lang="en-US" dirty="0" smtClean="0"/>
              <a:t>              in co-operation with </a:t>
            </a:r>
            <a:r>
              <a:rPr lang="en-US" dirty="0" smtClean="0">
                <a:solidFill>
                  <a:srgbClr val="FF0000"/>
                </a:solidFill>
              </a:rPr>
              <a:t>Professor</a:t>
            </a:r>
          </a:p>
          <a:p>
            <a:r>
              <a:rPr lang="en-US" dirty="0" smtClean="0"/>
              <a:t>              </a:t>
            </a:r>
            <a:r>
              <a:rPr lang="en-US" dirty="0" err="1" smtClean="0"/>
              <a:t>Jörg</a:t>
            </a:r>
            <a:r>
              <a:rPr lang="en-US" dirty="0" smtClean="0"/>
              <a:t> </a:t>
            </a:r>
            <a:r>
              <a:rPr lang="en-US" dirty="0" err="1" smtClean="0"/>
              <a:t>Fedtke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0).tif"/>
          <p:cNvPicPr>
            <a:picLocks noChangeAspect="1"/>
          </p:cNvPicPr>
          <p:nvPr/>
        </p:nvPicPr>
        <p:blipFill>
          <a:blip r:embed="rId2" cstate="print"/>
          <a:stretch>
            <a:fillRect/>
          </a:stretch>
        </p:blipFill>
        <p:spPr>
          <a:xfrm>
            <a:off x="228600" y="0"/>
            <a:ext cx="4814225" cy="6858000"/>
          </a:xfrm>
          <a:prstGeom prst="rect">
            <a:avLst/>
          </a:prstGeom>
        </p:spPr>
      </p:pic>
      <p:sp>
        <p:nvSpPr>
          <p:cNvPr id="3" name="TextBox 2"/>
          <p:cNvSpPr txBox="1"/>
          <p:nvPr/>
        </p:nvSpPr>
        <p:spPr>
          <a:xfrm>
            <a:off x="5410200" y="1371600"/>
            <a:ext cx="3581400" cy="3016210"/>
          </a:xfrm>
          <a:prstGeom prst="rect">
            <a:avLst/>
          </a:prstGeom>
          <a:noFill/>
          <a:ln w="19050">
            <a:noFill/>
          </a:ln>
        </p:spPr>
        <p:txBody>
          <a:bodyPr wrap="square" rtlCol="0">
            <a:spAutoFit/>
          </a:bodyPr>
          <a:lstStyle/>
          <a:p>
            <a:pPr>
              <a:spcAft>
                <a:spcPts val="600"/>
              </a:spcAft>
            </a:pPr>
            <a:r>
              <a:rPr lang="en-US" dirty="0" smtClean="0"/>
              <a:t>AACR2:</a:t>
            </a:r>
          </a:p>
          <a:p>
            <a:r>
              <a:rPr lang="en-US" dirty="0" smtClean="0"/>
              <a:t>245 10  Administration of the</a:t>
            </a:r>
          </a:p>
          <a:p>
            <a:r>
              <a:rPr lang="en-US" dirty="0" smtClean="0"/>
              <a:t>              temporal goods of the</a:t>
            </a:r>
          </a:p>
          <a:p>
            <a:r>
              <a:rPr lang="en-US" dirty="0" smtClean="0"/>
              <a:t>              Church / $c O.V. Cruz.</a:t>
            </a:r>
          </a:p>
          <a:p>
            <a:endParaRPr lang="en-US" dirty="0" smtClean="0"/>
          </a:p>
          <a:p>
            <a:pPr>
              <a:spcAft>
                <a:spcPts val="600"/>
              </a:spcAft>
            </a:pPr>
            <a:r>
              <a:rPr lang="en-US" dirty="0" smtClean="0"/>
              <a:t>RDA:</a:t>
            </a:r>
          </a:p>
          <a:p>
            <a:r>
              <a:rPr lang="en-US" dirty="0" smtClean="0"/>
              <a:t>245 10  Administration of the</a:t>
            </a:r>
          </a:p>
          <a:p>
            <a:r>
              <a:rPr lang="en-US" dirty="0" smtClean="0"/>
              <a:t>              temporal goods of the</a:t>
            </a:r>
          </a:p>
          <a:p>
            <a:r>
              <a:rPr lang="en-US" dirty="0" smtClean="0"/>
              <a:t>              Church / $c </a:t>
            </a:r>
            <a:r>
              <a:rPr lang="en-US" dirty="0" smtClean="0">
                <a:solidFill>
                  <a:srgbClr val="FF0000"/>
                </a:solidFill>
              </a:rPr>
              <a:t>+</a:t>
            </a:r>
            <a:r>
              <a:rPr lang="en-US" dirty="0" smtClean="0"/>
              <a:t> O.V. Cruz</a:t>
            </a:r>
            <a:r>
              <a:rPr lang="en-US" dirty="0" smtClean="0">
                <a:solidFill>
                  <a:srgbClr val="FF0000"/>
                </a:solidFill>
              </a:rPr>
              <a:t>, JCD,</a:t>
            </a:r>
          </a:p>
          <a:p>
            <a:r>
              <a:rPr lang="en-US" dirty="0" smtClean="0"/>
              <a:t>              </a:t>
            </a:r>
            <a:r>
              <a:rPr lang="en-US" dirty="0" smtClean="0">
                <a:solidFill>
                  <a:srgbClr val="FF0000"/>
                </a:solidFill>
              </a:rPr>
              <a:t>DD</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chiff\Desktop\RDA Presentations\AALL 2013\image(6).tif"/>
          <p:cNvPicPr>
            <a:picLocks noChangeAspect="1" noChangeArrowheads="1" noCrop="1"/>
          </p:cNvPicPr>
          <p:nvPr/>
        </p:nvPicPr>
        <p:blipFill>
          <a:blip r:embed="rId3" cstate="print"/>
          <a:srcRect/>
          <a:stretch>
            <a:fillRect/>
          </a:stretch>
        </p:blipFill>
        <p:spPr bwMode="auto">
          <a:xfrm>
            <a:off x="228600" y="196230"/>
            <a:ext cx="4699284" cy="6661770"/>
          </a:xfrm>
          <a:prstGeom prst="rect">
            <a:avLst/>
          </a:prstGeom>
          <a:noFill/>
        </p:spPr>
      </p:pic>
      <p:sp>
        <p:nvSpPr>
          <p:cNvPr id="7" name="TextBox 6"/>
          <p:cNvSpPr txBox="1"/>
          <p:nvPr/>
        </p:nvSpPr>
        <p:spPr>
          <a:xfrm>
            <a:off x="5181600" y="457200"/>
            <a:ext cx="3276600" cy="6186309"/>
          </a:xfrm>
          <a:prstGeom prst="rect">
            <a:avLst/>
          </a:prstGeom>
          <a:noFill/>
        </p:spPr>
        <p:txBody>
          <a:bodyPr wrap="square" rtlCol="0">
            <a:spAutoFit/>
          </a:bodyPr>
          <a:lstStyle/>
          <a:p>
            <a:r>
              <a:rPr lang="en-US" dirty="0" smtClean="0"/>
              <a:t>POSSIBILITIES:</a:t>
            </a:r>
          </a:p>
          <a:p>
            <a:endParaRPr lang="en-US" dirty="0"/>
          </a:p>
          <a:p>
            <a:r>
              <a:rPr lang="en-US" dirty="0" smtClean="0"/>
              <a:t>/ $c by Louis </a:t>
            </a:r>
            <a:r>
              <a:rPr lang="en-US" dirty="0" err="1" smtClean="0"/>
              <a:t>Henkin</a:t>
            </a:r>
            <a:r>
              <a:rPr lang="en-US" dirty="0" smtClean="0"/>
              <a:t>, Gerald L. </a:t>
            </a:r>
            <a:r>
              <a:rPr lang="en-US" dirty="0" err="1" smtClean="0"/>
              <a:t>Neuman</a:t>
            </a:r>
            <a:r>
              <a:rPr lang="en-US" dirty="0" smtClean="0"/>
              <a:t>, Diane F. </a:t>
            </a:r>
            <a:r>
              <a:rPr lang="en-US" dirty="0" err="1" smtClean="0"/>
              <a:t>Orentlicher</a:t>
            </a:r>
            <a:r>
              <a:rPr lang="en-US" dirty="0" smtClean="0"/>
              <a:t>, David W. </a:t>
            </a:r>
            <a:r>
              <a:rPr lang="en-US" dirty="0" err="1" smtClean="0"/>
              <a:t>Leebron</a:t>
            </a:r>
            <a:r>
              <a:rPr lang="en-US" dirty="0" smtClean="0"/>
              <a:t>.</a:t>
            </a:r>
          </a:p>
          <a:p>
            <a:endParaRPr lang="en-US" dirty="0"/>
          </a:p>
          <a:p>
            <a:r>
              <a:rPr lang="en-US" dirty="0" smtClean="0"/>
              <a:t>/ $c by Louis </a:t>
            </a:r>
            <a:r>
              <a:rPr lang="en-US" dirty="0" err="1" smtClean="0"/>
              <a:t>Henkin</a:t>
            </a:r>
            <a:r>
              <a:rPr lang="en-US" dirty="0" smtClean="0"/>
              <a:t> [and three others].</a:t>
            </a:r>
          </a:p>
          <a:p>
            <a:endParaRPr lang="en-US" dirty="0"/>
          </a:p>
          <a:p>
            <a:r>
              <a:rPr lang="en-US" dirty="0" smtClean="0"/>
              <a:t>/ $c by Louis </a:t>
            </a:r>
            <a:r>
              <a:rPr lang="en-US" dirty="0" err="1" smtClean="0"/>
              <a:t>Henkin</a:t>
            </a:r>
            <a:r>
              <a:rPr lang="en-US" dirty="0" smtClean="0"/>
              <a:t>, University Professor Emeritus and Special Service Professor, Columbia University, Gerald L. </a:t>
            </a:r>
            <a:r>
              <a:rPr lang="en-US" dirty="0" err="1" smtClean="0"/>
              <a:t>Neuman</a:t>
            </a:r>
            <a:r>
              <a:rPr lang="en-US" dirty="0" smtClean="0"/>
              <a:t>, Herbert Wechsler Professor of Federal Jurisprudence, Columbia Law School, Diane F. </a:t>
            </a:r>
            <a:r>
              <a:rPr lang="en-US" dirty="0" err="1" smtClean="0"/>
              <a:t>Orentlicher</a:t>
            </a:r>
            <a:r>
              <a:rPr lang="en-US" dirty="0" smtClean="0"/>
              <a:t>, Professor of Law, Washington College of Law, American University, David W. </a:t>
            </a:r>
            <a:r>
              <a:rPr lang="en-US" dirty="0" err="1" smtClean="0"/>
              <a:t>Leebron</a:t>
            </a:r>
            <a:r>
              <a:rPr lang="en-US" dirty="0" smtClean="0"/>
              <a:t>, Dean and Lucy G. Moses Professor of Law, Columbia Law School.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381000" y="0"/>
            <a:ext cx="4226128" cy="6840855"/>
          </a:xfrm>
          <a:prstGeom prst="rect">
            <a:avLst/>
          </a:prstGeom>
          <a:noFill/>
          <a:ln w="9525">
            <a:noFill/>
            <a:miter lim="800000"/>
            <a:headEnd/>
            <a:tailEnd/>
          </a:ln>
        </p:spPr>
      </p:pic>
      <p:sp>
        <p:nvSpPr>
          <p:cNvPr id="4" name="TextBox 3"/>
          <p:cNvSpPr txBox="1"/>
          <p:nvPr/>
        </p:nvSpPr>
        <p:spPr>
          <a:xfrm>
            <a:off x="4953000" y="762000"/>
            <a:ext cx="3810000" cy="4801314"/>
          </a:xfrm>
          <a:prstGeom prst="rect">
            <a:avLst/>
          </a:prstGeom>
          <a:noFill/>
        </p:spPr>
        <p:txBody>
          <a:bodyPr wrap="square" rtlCol="0">
            <a:spAutoFit/>
          </a:bodyPr>
          <a:lstStyle/>
          <a:p>
            <a:r>
              <a:rPr lang="en-US" dirty="0" smtClean="0"/>
              <a:t>POSSIBILITIES:</a:t>
            </a:r>
          </a:p>
          <a:p>
            <a:endParaRPr lang="en-US" dirty="0"/>
          </a:p>
          <a:p>
            <a:r>
              <a:rPr lang="en-US" dirty="0" smtClean="0"/>
              <a:t>/ $c Thomas F.P. Sullivan, editor.</a:t>
            </a:r>
          </a:p>
          <a:p>
            <a:endParaRPr lang="en-US" dirty="0"/>
          </a:p>
          <a:p>
            <a:r>
              <a:rPr lang="en-US" dirty="0" smtClean="0"/>
              <a:t>/ $c Thomas F.P. Sullivan, editor ; authors, Thomas L. Adams, R. Craig Anderson, F. William Brownell, David R. Case, Lynn M. Gallagher, Wayne T. </a:t>
            </a:r>
            <a:r>
              <a:rPr lang="en-US" dirty="0" err="1" smtClean="0"/>
              <a:t>Halbleib</a:t>
            </a:r>
            <a:r>
              <a:rPr lang="en-US" dirty="0" smtClean="0"/>
              <a:t>, Stanley W. </a:t>
            </a:r>
            <a:r>
              <a:rPr lang="en-US" dirty="0" err="1" smtClean="0"/>
              <a:t>Landfair</a:t>
            </a:r>
            <a:r>
              <a:rPr lang="en-US" dirty="0" smtClean="0"/>
              <a:t>, Robert T. Lee, Marshall Lee Miller, Karen J. </a:t>
            </a:r>
            <a:r>
              <a:rPr lang="en-US" dirty="0" err="1" smtClean="0"/>
              <a:t>Nardi</a:t>
            </a:r>
            <a:r>
              <a:rPr lang="en-US" dirty="0" smtClean="0"/>
              <a:t>, Austin P. Olney, John M. </a:t>
            </a:r>
            <a:r>
              <a:rPr lang="en-US" dirty="0" err="1" smtClean="0"/>
              <a:t>Scagnelli</a:t>
            </a:r>
            <a:r>
              <a:rPr lang="en-US" dirty="0" smtClean="0"/>
              <a:t>, James W. </a:t>
            </a:r>
            <a:r>
              <a:rPr lang="en-US" dirty="0" err="1" smtClean="0"/>
              <a:t>Spensley</a:t>
            </a:r>
            <a:r>
              <a:rPr lang="en-US" dirty="0" smtClean="0"/>
              <a:t>, Thomas F.P. Sullivan, Stephen E. Williams.</a:t>
            </a:r>
          </a:p>
          <a:p>
            <a:endParaRPr lang="en-US" dirty="0"/>
          </a:p>
          <a:p>
            <a:r>
              <a:rPr lang="en-US" dirty="0" smtClean="0"/>
              <a:t>/ $c Thomas F.P. Sullivan, editor ; authors, Thomas L. Adams [and fourteen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381000" y="1600201"/>
            <a:ext cx="8763000" cy="2057400"/>
          </a:xfrm>
        </p:spPr>
        <p:txBody>
          <a:bodyPr>
            <a:normAutofit fontScale="77500" lnSpcReduction="20000"/>
          </a:bodyPr>
          <a:lstStyle/>
          <a:p>
            <a:r>
              <a:rPr lang="en-US" dirty="0" smtClean="0"/>
              <a:t>Abbreviations much less used - record what you see</a:t>
            </a:r>
          </a:p>
          <a:p>
            <a:pPr lvl="1">
              <a:buNone/>
            </a:pPr>
            <a:r>
              <a:rPr lang="en-US" dirty="0" smtClean="0"/>
              <a:t>  Still used  (see Appendix B):</a:t>
            </a:r>
          </a:p>
          <a:p>
            <a:pPr lvl="2"/>
            <a:r>
              <a:rPr lang="en-US" dirty="0" smtClean="0"/>
              <a:t>for units of measurement and time (in.  ft.  hr.  min.  sec.  fps  </a:t>
            </a:r>
            <a:r>
              <a:rPr lang="en-US" dirty="0" err="1" smtClean="0"/>
              <a:t>ips</a:t>
            </a:r>
            <a:r>
              <a:rPr lang="en-US" dirty="0" smtClean="0"/>
              <a:t>  rpm)</a:t>
            </a:r>
          </a:p>
          <a:p>
            <a:pPr lvl="2"/>
            <a:r>
              <a:rPr lang="en-US" dirty="0" smtClean="0"/>
              <a:t>when found as an abbreviation on a resource</a:t>
            </a:r>
          </a:p>
          <a:p>
            <a:pPr lvl="2"/>
            <a:r>
              <a:rPr lang="en-US" dirty="0" smtClean="0"/>
              <a:t>for part numbering in series access point (Bd.  bk.  n.  no.  n:o  Nr.  pt.  T.  v.) </a:t>
            </a:r>
          </a:p>
          <a:p>
            <a:r>
              <a:rPr lang="en-US" dirty="0" smtClean="0"/>
              <a:t>Metric symbols are not abbreviations</a:t>
            </a:r>
            <a:endParaRPr lang="en-US" dirty="0"/>
          </a:p>
        </p:txBody>
      </p:sp>
      <p:sp>
        <p:nvSpPr>
          <p:cNvPr id="4" name="TextBox 3"/>
          <p:cNvSpPr txBox="1"/>
          <p:nvPr/>
        </p:nvSpPr>
        <p:spPr>
          <a:xfrm>
            <a:off x="381000" y="3962400"/>
            <a:ext cx="4114800" cy="1754326"/>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Mustafa </a:t>
            </a:r>
          </a:p>
          <a:p>
            <a:r>
              <a:rPr lang="en-US" dirty="0"/>
              <a:t> </a:t>
            </a:r>
            <a:r>
              <a:rPr lang="en-US" dirty="0" smtClean="0"/>
              <a:t>             </a:t>
            </a:r>
            <a:r>
              <a:rPr lang="en-US" dirty="0" err="1" smtClean="0"/>
              <a:t>Kamal</a:t>
            </a:r>
            <a:r>
              <a:rPr lang="en-US" dirty="0" smtClean="0"/>
              <a:t>.</a:t>
            </a:r>
          </a:p>
          <a:p>
            <a:r>
              <a:rPr lang="en-US" dirty="0" smtClean="0"/>
              <a:t>260       Dhaka, Bangladesh : $b University</a:t>
            </a:r>
          </a:p>
          <a:p>
            <a:r>
              <a:rPr lang="en-US" dirty="0" smtClean="0"/>
              <a:t>              of Dhaka, </a:t>
            </a:r>
            <a:r>
              <a:rPr lang="en-US" dirty="0"/>
              <a:t>$</a:t>
            </a:r>
            <a:r>
              <a:rPr lang="en-US" dirty="0" smtClean="0"/>
              <a:t>c 1994.</a:t>
            </a:r>
          </a:p>
          <a:p>
            <a:r>
              <a:rPr lang="en-US" dirty="0" smtClean="0"/>
              <a:t>300       xvi, 177 p. ; $c 22 cm.</a:t>
            </a:r>
            <a:endParaRPr lang="en-US" dirty="0"/>
          </a:p>
        </p:txBody>
      </p:sp>
      <p:sp>
        <p:nvSpPr>
          <p:cNvPr id="5" name="TextBox 4"/>
          <p:cNvSpPr txBox="1"/>
          <p:nvPr/>
        </p:nvSpPr>
        <p:spPr>
          <a:xfrm>
            <a:off x="4648200" y="3962400"/>
            <a:ext cx="4114800" cy="1754326"/>
          </a:xfrm>
          <a:prstGeom prst="rect">
            <a:avLst/>
          </a:prstGeom>
          <a:noFill/>
          <a:ln w="19050">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Justice </a:t>
            </a:r>
          </a:p>
          <a:p>
            <a:r>
              <a:rPr lang="en-US" dirty="0"/>
              <a:t> </a:t>
            </a:r>
            <a:r>
              <a:rPr lang="en-US" dirty="0" smtClean="0"/>
              <a:t>             Mustafa </a:t>
            </a:r>
            <a:r>
              <a:rPr lang="en-US" dirty="0" err="1" smtClean="0"/>
              <a:t>Kamal</a:t>
            </a:r>
            <a:r>
              <a:rPr lang="en-US" dirty="0" smtClean="0"/>
              <a:t>.</a:t>
            </a:r>
          </a:p>
          <a:p>
            <a:r>
              <a:rPr lang="en-US" dirty="0" smtClean="0"/>
              <a:t>264 _1  Dhaka, Bangladesh : $b University</a:t>
            </a:r>
          </a:p>
          <a:p>
            <a:r>
              <a:rPr lang="en-US" dirty="0" smtClean="0"/>
              <a:t>              of Dhaka, </a:t>
            </a:r>
            <a:r>
              <a:rPr lang="en-US" dirty="0"/>
              <a:t>$</a:t>
            </a:r>
            <a:r>
              <a:rPr lang="en-US" dirty="0" smtClean="0"/>
              <a:t>c 1994.</a:t>
            </a:r>
          </a:p>
          <a:p>
            <a:r>
              <a:rPr lang="en-US" dirty="0" smtClean="0"/>
              <a:t>300       xvi, 177 </a:t>
            </a:r>
            <a:r>
              <a:rPr lang="en-US" dirty="0" smtClean="0">
                <a:solidFill>
                  <a:srgbClr val="FF0000"/>
                </a:solidFill>
              </a:rPr>
              <a:t>pages</a:t>
            </a:r>
            <a:r>
              <a:rPr lang="en-US" dirty="0" smtClean="0"/>
              <a:t> ; $c 22 </a:t>
            </a:r>
            <a:r>
              <a:rPr lang="en-US" dirty="0" smtClean="0">
                <a:solidFill>
                  <a:srgbClr val="FF0000"/>
                </a:solidFill>
              </a:rPr>
              <a:t>cm</a:t>
            </a:r>
          </a:p>
        </p:txBody>
      </p:sp>
      <p:sp>
        <p:nvSpPr>
          <p:cNvPr id="6" name="TextBox 5"/>
          <p:cNvSpPr txBox="1"/>
          <p:nvPr/>
        </p:nvSpPr>
        <p:spPr>
          <a:xfrm>
            <a:off x="381000" y="5943600"/>
            <a:ext cx="4114800" cy="646331"/>
          </a:xfrm>
          <a:prstGeom prst="rect">
            <a:avLst/>
          </a:prstGeom>
          <a:noFill/>
          <a:ln w="19050">
            <a:solidFill>
              <a:schemeClr val="accent4">
                <a:lumMod val="75000"/>
              </a:schemeClr>
            </a:solidFill>
          </a:ln>
        </p:spPr>
        <p:txBody>
          <a:bodyPr wrap="square" rtlCol="0">
            <a:spAutoFit/>
          </a:bodyPr>
          <a:lstStyle/>
          <a:p>
            <a:r>
              <a:rPr lang="en-US" dirty="0" smtClean="0"/>
              <a:t>300       2 v. : $b ill., maps ; $c 25 cm.</a:t>
            </a:r>
          </a:p>
          <a:p>
            <a:endParaRPr lang="en-US" dirty="0"/>
          </a:p>
        </p:txBody>
      </p:sp>
      <p:sp>
        <p:nvSpPr>
          <p:cNvPr id="7" name="TextBox 6"/>
          <p:cNvSpPr txBox="1"/>
          <p:nvPr/>
        </p:nvSpPr>
        <p:spPr>
          <a:xfrm>
            <a:off x="4648200" y="5943600"/>
            <a:ext cx="4114800" cy="646331"/>
          </a:xfrm>
          <a:prstGeom prst="rect">
            <a:avLst/>
          </a:prstGeom>
          <a:noFill/>
          <a:ln w="19050">
            <a:solidFill>
              <a:schemeClr val="accent4">
                <a:lumMod val="75000"/>
              </a:schemeClr>
            </a:solidFill>
          </a:ln>
        </p:spPr>
        <p:txBody>
          <a:bodyPr wrap="square" rtlCol="0">
            <a:spAutoFit/>
          </a:bodyPr>
          <a:lstStyle/>
          <a:p>
            <a:r>
              <a:rPr lang="en-US" dirty="0" smtClean="0"/>
              <a:t>300       2 </a:t>
            </a:r>
            <a:r>
              <a:rPr lang="en-US" dirty="0" smtClean="0">
                <a:solidFill>
                  <a:srgbClr val="FF0000"/>
                </a:solidFill>
              </a:rPr>
              <a:t>volumes</a:t>
            </a:r>
            <a:r>
              <a:rPr lang="en-US" dirty="0" smtClean="0"/>
              <a:t> : $b </a:t>
            </a:r>
            <a:r>
              <a:rPr lang="en-US" dirty="0" smtClean="0">
                <a:solidFill>
                  <a:srgbClr val="FF0000"/>
                </a:solidFill>
              </a:rPr>
              <a:t>illustrations</a:t>
            </a:r>
            <a:r>
              <a:rPr lang="en-US" dirty="0" smtClean="0"/>
              <a:t>, maps ;</a:t>
            </a:r>
          </a:p>
          <a:p>
            <a:r>
              <a:rPr lang="en-US" dirty="0" smtClean="0"/>
              <a:t>              $c 25 </a:t>
            </a:r>
            <a:r>
              <a:rPr lang="en-US" dirty="0" smtClean="0">
                <a:solidFill>
                  <a:srgbClr val="FF0000"/>
                </a:solidFill>
              </a:rPr>
              <a:t>cm</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4104</Words>
  <Application>Microsoft Office PowerPoint</Application>
  <PresentationFormat>On-screen Show (4:3)</PresentationFormat>
  <Paragraphs>520</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RDA Cataloging Cooperative</vt:lpstr>
      <vt:lpstr>AACR2 vs. RDA</vt:lpstr>
      <vt:lpstr>Significant Differences - Descriptive</vt:lpstr>
      <vt:lpstr>Significant Differences - Descriptive</vt:lpstr>
      <vt:lpstr>Slide 5</vt:lpstr>
      <vt:lpstr>Slide 6</vt:lpstr>
      <vt:lpstr>Slide 7</vt:lpstr>
      <vt:lpstr>Slide 8</vt:lpstr>
      <vt:lpstr>Significant Differences - Descriptive</vt:lpstr>
      <vt:lpstr>Slide 10</vt:lpstr>
      <vt:lpstr>Slide 11</vt:lpstr>
      <vt:lpstr>Slide 12</vt:lpstr>
      <vt:lpstr>Slide 13</vt:lpstr>
      <vt:lpstr>Slide 14</vt:lpstr>
      <vt:lpstr>Significant Differences - Descriptive</vt:lpstr>
      <vt:lpstr>Significant Differences - Descriptive</vt:lpstr>
      <vt:lpstr>Significant Differences - Descriptive</vt:lpstr>
      <vt:lpstr>Significant Differences - Descriptive</vt:lpstr>
      <vt:lpstr>Slide 19</vt:lpstr>
      <vt:lpstr>Significant Differences - Descriptive</vt:lpstr>
      <vt:lpstr>Slide 21</vt:lpstr>
      <vt:lpstr>Significant Differences - Parallel Titles</vt:lpstr>
      <vt:lpstr>Slide 23</vt:lpstr>
      <vt:lpstr>Slide 24</vt:lpstr>
      <vt:lpstr>Slide 25</vt:lpstr>
      <vt:lpstr>Slide 26</vt:lpstr>
      <vt:lpstr>Significant Differences - Access</vt:lpstr>
      <vt:lpstr>Works Named by Title Alone</vt:lpstr>
      <vt:lpstr>Options for Breaking Conflicts - 6.27.1.9</vt:lpstr>
      <vt:lpstr>Slide 30</vt:lpstr>
      <vt:lpstr>Significant Differences - Access</vt:lpstr>
      <vt:lpstr>Slide 32</vt:lpstr>
      <vt:lpstr>PCC Policy for Addition of Relationship Designators</vt:lpstr>
      <vt:lpstr>Related Works - RDA 25.1</vt:lpstr>
      <vt:lpstr>Slide 35</vt:lpstr>
    </vt:vector>
  </TitlesOfParts>
  <Company>University of Washington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Cataloging Cooperative</dc:title>
  <dc:creator>UW Library User</dc:creator>
  <cp:lastModifiedBy>UW Library User</cp:lastModifiedBy>
  <cp:revision>150</cp:revision>
  <dcterms:created xsi:type="dcterms:W3CDTF">2013-06-05T01:58:33Z</dcterms:created>
  <dcterms:modified xsi:type="dcterms:W3CDTF">2013-06-20T22:50:34Z</dcterms:modified>
</cp:coreProperties>
</file>